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9" r:id="rId5"/>
    <p:sldMasterId id="2147483685" r:id="rId6"/>
    <p:sldMasterId id="2147483698" r:id="rId7"/>
  </p:sldMasterIdLst>
  <p:notesMasterIdLst>
    <p:notesMasterId r:id="rId61"/>
  </p:notesMasterIdLst>
  <p:handoutMasterIdLst>
    <p:handoutMasterId r:id="rId62"/>
  </p:handoutMasterIdLst>
  <p:sldIdLst>
    <p:sldId id="1346" r:id="rId8"/>
    <p:sldId id="1349" r:id="rId9"/>
    <p:sldId id="1353" r:id="rId10"/>
    <p:sldId id="256" r:id="rId11"/>
    <p:sldId id="257" r:id="rId12"/>
    <p:sldId id="258" r:id="rId13"/>
    <p:sldId id="259" r:id="rId14"/>
    <p:sldId id="260" r:id="rId15"/>
    <p:sldId id="261" r:id="rId16"/>
    <p:sldId id="262"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1357" r:id="rId55"/>
    <p:sldId id="304" r:id="rId56"/>
    <p:sldId id="305" r:id="rId57"/>
    <p:sldId id="1356" r:id="rId58"/>
    <p:sldId id="1354" r:id="rId59"/>
    <p:sldId id="303" r:id="rId60"/>
  </p:sldIdLst>
  <p:sldSz cx="12192000" cy="6858000"/>
  <p:notesSz cx="6858000" cy="13239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Benedict" initials="" lastIdx="1" clrIdx="0"/>
  <p:cmAuthor id="2" name="Jacob Rod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4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DACF8-4F2D-B040-BDA8-2EED0C85ACFD}" v="1" dt="2022-01-26T21:25:58.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953"/>
    <p:restoredTop sz="45385"/>
  </p:normalViewPr>
  <p:slideViewPr>
    <p:cSldViewPr snapToGrid="0" snapToObjects="1">
      <p:cViewPr varScale="1">
        <p:scale>
          <a:sx n="113" d="100"/>
          <a:sy n="113" d="100"/>
        </p:scale>
        <p:origin x="240" y="184"/>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Rolfe-Redding" userId="07264185-d60e-48b5-bea7-d9d9cd9a83df" providerId="ADAL" clId="{FD3DACF8-4F2D-B040-BDA8-2EED0C85ACFD}"/>
    <pc:docChg chg="custSel addSld delSld modSld delMainMaster">
      <pc:chgData name="Justin Rolfe-Redding" userId="07264185-d60e-48b5-bea7-d9d9cd9a83df" providerId="ADAL" clId="{FD3DACF8-4F2D-B040-BDA8-2EED0C85ACFD}" dt="2022-01-26T21:26:33.388" v="5" actId="2696"/>
      <pc:docMkLst>
        <pc:docMk/>
      </pc:docMkLst>
      <pc:sldChg chg="modSp add mod">
        <pc:chgData name="Justin Rolfe-Redding" userId="07264185-d60e-48b5-bea7-d9d9cd9a83df" providerId="ADAL" clId="{FD3DACF8-4F2D-B040-BDA8-2EED0C85ACFD}" dt="2022-01-26T21:25:59.063" v="2" actId="27636"/>
        <pc:sldMkLst>
          <pc:docMk/>
          <pc:sldMk cId="0" sldId="256"/>
        </pc:sldMkLst>
        <pc:spChg chg="mod">
          <ac:chgData name="Justin Rolfe-Redding" userId="07264185-d60e-48b5-bea7-d9d9cd9a83df" providerId="ADAL" clId="{FD3DACF8-4F2D-B040-BDA8-2EED0C85ACFD}" dt="2022-01-26T21:25:59.063" v="2" actId="27636"/>
          <ac:spMkLst>
            <pc:docMk/>
            <pc:sldMk cId="0" sldId="256"/>
            <ac:spMk id="89" creationId="{00000000-0000-0000-0000-000000000000}"/>
          </ac:spMkLst>
        </pc:spChg>
      </pc:sldChg>
      <pc:sldChg chg="add">
        <pc:chgData name="Justin Rolfe-Redding" userId="07264185-d60e-48b5-bea7-d9d9cd9a83df" providerId="ADAL" clId="{FD3DACF8-4F2D-B040-BDA8-2EED0C85ACFD}" dt="2022-01-26T21:25:58.966" v="1"/>
        <pc:sldMkLst>
          <pc:docMk/>
          <pc:sldMk cId="0" sldId="257"/>
        </pc:sldMkLst>
      </pc:sldChg>
      <pc:sldChg chg="add">
        <pc:chgData name="Justin Rolfe-Redding" userId="07264185-d60e-48b5-bea7-d9d9cd9a83df" providerId="ADAL" clId="{FD3DACF8-4F2D-B040-BDA8-2EED0C85ACFD}" dt="2022-01-26T21:25:58.966" v="1"/>
        <pc:sldMkLst>
          <pc:docMk/>
          <pc:sldMk cId="0" sldId="258"/>
        </pc:sldMkLst>
      </pc:sldChg>
      <pc:sldChg chg="add">
        <pc:chgData name="Justin Rolfe-Redding" userId="07264185-d60e-48b5-bea7-d9d9cd9a83df" providerId="ADAL" clId="{FD3DACF8-4F2D-B040-BDA8-2EED0C85ACFD}" dt="2022-01-26T21:25:58.966" v="1"/>
        <pc:sldMkLst>
          <pc:docMk/>
          <pc:sldMk cId="0" sldId="259"/>
        </pc:sldMkLst>
      </pc:sldChg>
      <pc:sldChg chg="add">
        <pc:chgData name="Justin Rolfe-Redding" userId="07264185-d60e-48b5-bea7-d9d9cd9a83df" providerId="ADAL" clId="{FD3DACF8-4F2D-B040-BDA8-2EED0C85ACFD}" dt="2022-01-26T21:25:58.966" v="1"/>
        <pc:sldMkLst>
          <pc:docMk/>
          <pc:sldMk cId="0" sldId="260"/>
        </pc:sldMkLst>
      </pc:sldChg>
      <pc:sldChg chg="add">
        <pc:chgData name="Justin Rolfe-Redding" userId="07264185-d60e-48b5-bea7-d9d9cd9a83df" providerId="ADAL" clId="{FD3DACF8-4F2D-B040-BDA8-2EED0C85ACFD}" dt="2022-01-26T21:25:58.966" v="1"/>
        <pc:sldMkLst>
          <pc:docMk/>
          <pc:sldMk cId="0" sldId="261"/>
        </pc:sldMkLst>
      </pc:sldChg>
      <pc:sldChg chg="add">
        <pc:chgData name="Justin Rolfe-Redding" userId="07264185-d60e-48b5-bea7-d9d9cd9a83df" providerId="ADAL" clId="{FD3DACF8-4F2D-B040-BDA8-2EED0C85ACFD}" dt="2022-01-26T21:25:58.966" v="1"/>
        <pc:sldMkLst>
          <pc:docMk/>
          <pc:sldMk cId="0" sldId="262"/>
        </pc:sldMkLst>
      </pc:sldChg>
      <pc:sldChg chg="add">
        <pc:chgData name="Justin Rolfe-Redding" userId="07264185-d60e-48b5-bea7-d9d9cd9a83df" providerId="ADAL" clId="{FD3DACF8-4F2D-B040-BDA8-2EED0C85ACFD}" dt="2022-01-26T21:25:58.966" v="1"/>
        <pc:sldMkLst>
          <pc:docMk/>
          <pc:sldMk cId="0" sldId="265"/>
        </pc:sldMkLst>
      </pc:sldChg>
      <pc:sldChg chg="add">
        <pc:chgData name="Justin Rolfe-Redding" userId="07264185-d60e-48b5-bea7-d9d9cd9a83df" providerId="ADAL" clId="{FD3DACF8-4F2D-B040-BDA8-2EED0C85ACFD}" dt="2022-01-26T21:25:58.966" v="1"/>
        <pc:sldMkLst>
          <pc:docMk/>
          <pc:sldMk cId="0" sldId="266"/>
        </pc:sldMkLst>
      </pc:sldChg>
      <pc:sldChg chg="add">
        <pc:chgData name="Justin Rolfe-Redding" userId="07264185-d60e-48b5-bea7-d9d9cd9a83df" providerId="ADAL" clId="{FD3DACF8-4F2D-B040-BDA8-2EED0C85ACFD}" dt="2022-01-26T21:25:58.966" v="1"/>
        <pc:sldMkLst>
          <pc:docMk/>
          <pc:sldMk cId="0" sldId="267"/>
        </pc:sldMkLst>
      </pc:sldChg>
      <pc:sldChg chg="add">
        <pc:chgData name="Justin Rolfe-Redding" userId="07264185-d60e-48b5-bea7-d9d9cd9a83df" providerId="ADAL" clId="{FD3DACF8-4F2D-B040-BDA8-2EED0C85ACFD}" dt="2022-01-26T21:25:58.966" v="1"/>
        <pc:sldMkLst>
          <pc:docMk/>
          <pc:sldMk cId="0" sldId="268"/>
        </pc:sldMkLst>
      </pc:sldChg>
      <pc:sldChg chg="add">
        <pc:chgData name="Justin Rolfe-Redding" userId="07264185-d60e-48b5-bea7-d9d9cd9a83df" providerId="ADAL" clId="{FD3DACF8-4F2D-B040-BDA8-2EED0C85ACFD}" dt="2022-01-26T21:25:58.966" v="1"/>
        <pc:sldMkLst>
          <pc:docMk/>
          <pc:sldMk cId="0" sldId="269"/>
        </pc:sldMkLst>
      </pc:sldChg>
      <pc:sldChg chg="add">
        <pc:chgData name="Justin Rolfe-Redding" userId="07264185-d60e-48b5-bea7-d9d9cd9a83df" providerId="ADAL" clId="{FD3DACF8-4F2D-B040-BDA8-2EED0C85ACFD}" dt="2022-01-26T21:25:58.966" v="1"/>
        <pc:sldMkLst>
          <pc:docMk/>
          <pc:sldMk cId="0" sldId="270"/>
        </pc:sldMkLst>
      </pc:sldChg>
      <pc:sldChg chg="add">
        <pc:chgData name="Justin Rolfe-Redding" userId="07264185-d60e-48b5-bea7-d9d9cd9a83df" providerId="ADAL" clId="{FD3DACF8-4F2D-B040-BDA8-2EED0C85ACFD}" dt="2022-01-26T21:25:58.966" v="1"/>
        <pc:sldMkLst>
          <pc:docMk/>
          <pc:sldMk cId="0" sldId="271"/>
        </pc:sldMkLst>
      </pc:sldChg>
      <pc:sldChg chg="add">
        <pc:chgData name="Justin Rolfe-Redding" userId="07264185-d60e-48b5-bea7-d9d9cd9a83df" providerId="ADAL" clId="{FD3DACF8-4F2D-B040-BDA8-2EED0C85ACFD}" dt="2022-01-26T21:25:58.966" v="1"/>
        <pc:sldMkLst>
          <pc:docMk/>
          <pc:sldMk cId="0" sldId="272"/>
        </pc:sldMkLst>
      </pc:sldChg>
      <pc:sldChg chg="add">
        <pc:chgData name="Justin Rolfe-Redding" userId="07264185-d60e-48b5-bea7-d9d9cd9a83df" providerId="ADAL" clId="{FD3DACF8-4F2D-B040-BDA8-2EED0C85ACFD}" dt="2022-01-26T21:25:58.966" v="1"/>
        <pc:sldMkLst>
          <pc:docMk/>
          <pc:sldMk cId="0" sldId="273"/>
        </pc:sldMkLst>
      </pc:sldChg>
      <pc:sldChg chg="modSp add mod">
        <pc:chgData name="Justin Rolfe-Redding" userId="07264185-d60e-48b5-bea7-d9d9cd9a83df" providerId="ADAL" clId="{FD3DACF8-4F2D-B040-BDA8-2EED0C85ACFD}" dt="2022-01-26T21:25:59.181" v="3" actId="27636"/>
        <pc:sldMkLst>
          <pc:docMk/>
          <pc:sldMk cId="0" sldId="274"/>
        </pc:sldMkLst>
        <pc:spChg chg="mod">
          <ac:chgData name="Justin Rolfe-Redding" userId="07264185-d60e-48b5-bea7-d9d9cd9a83df" providerId="ADAL" clId="{FD3DACF8-4F2D-B040-BDA8-2EED0C85ACFD}" dt="2022-01-26T21:25:59.181" v="3" actId="27636"/>
          <ac:spMkLst>
            <pc:docMk/>
            <pc:sldMk cId="0" sldId="274"/>
            <ac:spMk id="277" creationId="{00000000-0000-0000-0000-000000000000}"/>
          </ac:spMkLst>
        </pc:spChg>
      </pc:sldChg>
      <pc:sldChg chg="add">
        <pc:chgData name="Justin Rolfe-Redding" userId="07264185-d60e-48b5-bea7-d9d9cd9a83df" providerId="ADAL" clId="{FD3DACF8-4F2D-B040-BDA8-2EED0C85ACFD}" dt="2022-01-26T21:25:58.966" v="1"/>
        <pc:sldMkLst>
          <pc:docMk/>
          <pc:sldMk cId="0" sldId="275"/>
        </pc:sldMkLst>
      </pc:sldChg>
      <pc:sldChg chg="add">
        <pc:chgData name="Justin Rolfe-Redding" userId="07264185-d60e-48b5-bea7-d9d9cd9a83df" providerId="ADAL" clId="{FD3DACF8-4F2D-B040-BDA8-2EED0C85ACFD}" dt="2022-01-26T21:25:58.966" v="1"/>
        <pc:sldMkLst>
          <pc:docMk/>
          <pc:sldMk cId="0" sldId="276"/>
        </pc:sldMkLst>
      </pc:sldChg>
      <pc:sldChg chg="add">
        <pc:chgData name="Justin Rolfe-Redding" userId="07264185-d60e-48b5-bea7-d9d9cd9a83df" providerId="ADAL" clId="{FD3DACF8-4F2D-B040-BDA8-2EED0C85ACFD}" dt="2022-01-26T21:25:58.966" v="1"/>
        <pc:sldMkLst>
          <pc:docMk/>
          <pc:sldMk cId="0" sldId="278"/>
        </pc:sldMkLst>
      </pc:sldChg>
      <pc:sldChg chg="add">
        <pc:chgData name="Justin Rolfe-Redding" userId="07264185-d60e-48b5-bea7-d9d9cd9a83df" providerId="ADAL" clId="{FD3DACF8-4F2D-B040-BDA8-2EED0C85ACFD}" dt="2022-01-26T21:25:58.966" v="1"/>
        <pc:sldMkLst>
          <pc:docMk/>
          <pc:sldMk cId="0" sldId="279"/>
        </pc:sldMkLst>
      </pc:sldChg>
      <pc:sldChg chg="add">
        <pc:chgData name="Justin Rolfe-Redding" userId="07264185-d60e-48b5-bea7-d9d9cd9a83df" providerId="ADAL" clId="{FD3DACF8-4F2D-B040-BDA8-2EED0C85ACFD}" dt="2022-01-26T21:25:58.966" v="1"/>
        <pc:sldMkLst>
          <pc:docMk/>
          <pc:sldMk cId="0" sldId="280"/>
        </pc:sldMkLst>
      </pc:sldChg>
      <pc:sldChg chg="add">
        <pc:chgData name="Justin Rolfe-Redding" userId="07264185-d60e-48b5-bea7-d9d9cd9a83df" providerId="ADAL" clId="{FD3DACF8-4F2D-B040-BDA8-2EED0C85ACFD}" dt="2022-01-26T21:25:58.966" v="1"/>
        <pc:sldMkLst>
          <pc:docMk/>
          <pc:sldMk cId="0" sldId="281"/>
        </pc:sldMkLst>
      </pc:sldChg>
      <pc:sldChg chg="add">
        <pc:chgData name="Justin Rolfe-Redding" userId="07264185-d60e-48b5-bea7-d9d9cd9a83df" providerId="ADAL" clId="{FD3DACF8-4F2D-B040-BDA8-2EED0C85ACFD}" dt="2022-01-26T21:25:58.966" v="1"/>
        <pc:sldMkLst>
          <pc:docMk/>
          <pc:sldMk cId="0" sldId="282"/>
        </pc:sldMkLst>
      </pc:sldChg>
      <pc:sldChg chg="add">
        <pc:chgData name="Justin Rolfe-Redding" userId="07264185-d60e-48b5-bea7-d9d9cd9a83df" providerId="ADAL" clId="{FD3DACF8-4F2D-B040-BDA8-2EED0C85ACFD}" dt="2022-01-26T21:25:58.966" v="1"/>
        <pc:sldMkLst>
          <pc:docMk/>
          <pc:sldMk cId="0" sldId="283"/>
        </pc:sldMkLst>
      </pc:sldChg>
      <pc:sldChg chg="add">
        <pc:chgData name="Justin Rolfe-Redding" userId="07264185-d60e-48b5-bea7-d9d9cd9a83df" providerId="ADAL" clId="{FD3DACF8-4F2D-B040-BDA8-2EED0C85ACFD}" dt="2022-01-26T21:25:58.966" v="1"/>
        <pc:sldMkLst>
          <pc:docMk/>
          <pc:sldMk cId="0" sldId="284"/>
        </pc:sldMkLst>
      </pc:sldChg>
      <pc:sldChg chg="add">
        <pc:chgData name="Justin Rolfe-Redding" userId="07264185-d60e-48b5-bea7-d9d9cd9a83df" providerId="ADAL" clId="{FD3DACF8-4F2D-B040-BDA8-2EED0C85ACFD}" dt="2022-01-26T21:25:58.966" v="1"/>
        <pc:sldMkLst>
          <pc:docMk/>
          <pc:sldMk cId="0" sldId="285"/>
        </pc:sldMkLst>
      </pc:sldChg>
      <pc:sldChg chg="add">
        <pc:chgData name="Justin Rolfe-Redding" userId="07264185-d60e-48b5-bea7-d9d9cd9a83df" providerId="ADAL" clId="{FD3DACF8-4F2D-B040-BDA8-2EED0C85ACFD}" dt="2022-01-26T21:25:58.966" v="1"/>
        <pc:sldMkLst>
          <pc:docMk/>
          <pc:sldMk cId="0" sldId="286"/>
        </pc:sldMkLst>
      </pc:sldChg>
      <pc:sldChg chg="add">
        <pc:chgData name="Justin Rolfe-Redding" userId="07264185-d60e-48b5-bea7-d9d9cd9a83df" providerId="ADAL" clId="{FD3DACF8-4F2D-B040-BDA8-2EED0C85ACFD}" dt="2022-01-26T21:25:58.966" v="1"/>
        <pc:sldMkLst>
          <pc:docMk/>
          <pc:sldMk cId="0" sldId="287"/>
        </pc:sldMkLst>
      </pc:sldChg>
      <pc:sldChg chg="add">
        <pc:chgData name="Justin Rolfe-Redding" userId="07264185-d60e-48b5-bea7-d9d9cd9a83df" providerId="ADAL" clId="{FD3DACF8-4F2D-B040-BDA8-2EED0C85ACFD}" dt="2022-01-26T21:25:58.966" v="1"/>
        <pc:sldMkLst>
          <pc:docMk/>
          <pc:sldMk cId="0" sldId="288"/>
        </pc:sldMkLst>
      </pc:sldChg>
      <pc:sldChg chg="add">
        <pc:chgData name="Justin Rolfe-Redding" userId="07264185-d60e-48b5-bea7-d9d9cd9a83df" providerId="ADAL" clId="{FD3DACF8-4F2D-B040-BDA8-2EED0C85ACFD}" dt="2022-01-26T21:25:58.966" v="1"/>
        <pc:sldMkLst>
          <pc:docMk/>
          <pc:sldMk cId="0" sldId="289"/>
        </pc:sldMkLst>
      </pc:sldChg>
      <pc:sldChg chg="add">
        <pc:chgData name="Justin Rolfe-Redding" userId="07264185-d60e-48b5-bea7-d9d9cd9a83df" providerId="ADAL" clId="{FD3DACF8-4F2D-B040-BDA8-2EED0C85ACFD}" dt="2022-01-26T21:25:58.966" v="1"/>
        <pc:sldMkLst>
          <pc:docMk/>
          <pc:sldMk cId="0" sldId="290"/>
        </pc:sldMkLst>
      </pc:sldChg>
      <pc:sldChg chg="add">
        <pc:chgData name="Justin Rolfe-Redding" userId="07264185-d60e-48b5-bea7-d9d9cd9a83df" providerId="ADAL" clId="{FD3DACF8-4F2D-B040-BDA8-2EED0C85ACFD}" dt="2022-01-26T21:25:58.966" v="1"/>
        <pc:sldMkLst>
          <pc:docMk/>
          <pc:sldMk cId="0" sldId="291"/>
        </pc:sldMkLst>
      </pc:sldChg>
      <pc:sldChg chg="add">
        <pc:chgData name="Justin Rolfe-Redding" userId="07264185-d60e-48b5-bea7-d9d9cd9a83df" providerId="ADAL" clId="{FD3DACF8-4F2D-B040-BDA8-2EED0C85ACFD}" dt="2022-01-26T21:25:58.966" v="1"/>
        <pc:sldMkLst>
          <pc:docMk/>
          <pc:sldMk cId="0" sldId="292"/>
        </pc:sldMkLst>
      </pc:sldChg>
      <pc:sldChg chg="add">
        <pc:chgData name="Justin Rolfe-Redding" userId="07264185-d60e-48b5-bea7-d9d9cd9a83df" providerId="ADAL" clId="{FD3DACF8-4F2D-B040-BDA8-2EED0C85ACFD}" dt="2022-01-26T21:25:58.966" v="1"/>
        <pc:sldMkLst>
          <pc:docMk/>
          <pc:sldMk cId="0" sldId="293"/>
        </pc:sldMkLst>
      </pc:sldChg>
      <pc:sldChg chg="add">
        <pc:chgData name="Justin Rolfe-Redding" userId="07264185-d60e-48b5-bea7-d9d9cd9a83df" providerId="ADAL" clId="{FD3DACF8-4F2D-B040-BDA8-2EED0C85ACFD}" dt="2022-01-26T21:25:58.966" v="1"/>
        <pc:sldMkLst>
          <pc:docMk/>
          <pc:sldMk cId="0" sldId="294"/>
        </pc:sldMkLst>
      </pc:sldChg>
      <pc:sldChg chg="add">
        <pc:chgData name="Justin Rolfe-Redding" userId="07264185-d60e-48b5-bea7-d9d9cd9a83df" providerId="ADAL" clId="{FD3DACF8-4F2D-B040-BDA8-2EED0C85ACFD}" dt="2022-01-26T21:25:58.966" v="1"/>
        <pc:sldMkLst>
          <pc:docMk/>
          <pc:sldMk cId="0" sldId="295"/>
        </pc:sldMkLst>
      </pc:sldChg>
      <pc:sldChg chg="add">
        <pc:chgData name="Justin Rolfe-Redding" userId="07264185-d60e-48b5-bea7-d9d9cd9a83df" providerId="ADAL" clId="{FD3DACF8-4F2D-B040-BDA8-2EED0C85ACFD}" dt="2022-01-26T21:25:58.966" v="1"/>
        <pc:sldMkLst>
          <pc:docMk/>
          <pc:sldMk cId="0" sldId="296"/>
        </pc:sldMkLst>
      </pc:sldChg>
      <pc:sldChg chg="add">
        <pc:chgData name="Justin Rolfe-Redding" userId="07264185-d60e-48b5-bea7-d9d9cd9a83df" providerId="ADAL" clId="{FD3DACF8-4F2D-B040-BDA8-2EED0C85ACFD}" dt="2022-01-26T21:25:58.966" v="1"/>
        <pc:sldMkLst>
          <pc:docMk/>
          <pc:sldMk cId="0" sldId="297"/>
        </pc:sldMkLst>
      </pc:sldChg>
      <pc:sldChg chg="add">
        <pc:chgData name="Justin Rolfe-Redding" userId="07264185-d60e-48b5-bea7-d9d9cd9a83df" providerId="ADAL" clId="{FD3DACF8-4F2D-B040-BDA8-2EED0C85ACFD}" dt="2022-01-26T21:25:58.966" v="1"/>
        <pc:sldMkLst>
          <pc:docMk/>
          <pc:sldMk cId="0" sldId="298"/>
        </pc:sldMkLst>
      </pc:sldChg>
      <pc:sldChg chg="add">
        <pc:chgData name="Justin Rolfe-Redding" userId="07264185-d60e-48b5-bea7-d9d9cd9a83df" providerId="ADAL" clId="{FD3DACF8-4F2D-B040-BDA8-2EED0C85ACFD}" dt="2022-01-26T21:25:58.966" v="1"/>
        <pc:sldMkLst>
          <pc:docMk/>
          <pc:sldMk cId="0" sldId="299"/>
        </pc:sldMkLst>
      </pc:sldChg>
      <pc:sldChg chg="add">
        <pc:chgData name="Justin Rolfe-Redding" userId="07264185-d60e-48b5-bea7-d9d9cd9a83df" providerId="ADAL" clId="{FD3DACF8-4F2D-B040-BDA8-2EED0C85ACFD}" dt="2022-01-26T21:25:58.966" v="1"/>
        <pc:sldMkLst>
          <pc:docMk/>
          <pc:sldMk cId="0" sldId="300"/>
        </pc:sldMkLst>
      </pc:sldChg>
      <pc:sldChg chg="add">
        <pc:chgData name="Justin Rolfe-Redding" userId="07264185-d60e-48b5-bea7-d9d9cd9a83df" providerId="ADAL" clId="{FD3DACF8-4F2D-B040-BDA8-2EED0C85ACFD}" dt="2022-01-26T21:25:58.966" v="1"/>
        <pc:sldMkLst>
          <pc:docMk/>
          <pc:sldMk cId="0" sldId="301"/>
        </pc:sldMkLst>
      </pc:sldChg>
      <pc:sldChg chg="add">
        <pc:chgData name="Justin Rolfe-Redding" userId="07264185-d60e-48b5-bea7-d9d9cd9a83df" providerId="ADAL" clId="{FD3DACF8-4F2D-B040-BDA8-2EED0C85ACFD}" dt="2022-01-26T21:25:58.966" v="1"/>
        <pc:sldMkLst>
          <pc:docMk/>
          <pc:sldMk cId="0" sldId="302"/>
        </pc:sldMkLst>
      </pc:sldChg>
      <pc:sldChg chg="add">
        <pc:chgData name="Justin Rolfe-Redding" userId="07264185-d60e-48b5-bea7-d9d9cd9a83df" providerId="ADAL" clId="{FD3DACF8-4F2D-B040-BDA8-2EED0C85ACFD}" dt="2022-01-26T21:25:58.966" v="1"/>
        <pc:sldMkLst>
          <pc:docMk/>
          <pc:sldMk cId="0" sldId="304"/>
        </pc:sldMkLst>
      </pc:sldChg>
      <pc:sldChg chg="add">
        <pc:chgData name="Justin Rolfe-Redding" userId="07264185-d60e-48b5-bea7-d9d9cd9a83df" providerId="ADAL" clId="{FD3DACF8-4F2D-B040-BDA8-2EED0C85ACFD}" dt="2022-01-26T21:25:58.966" v="1"/>
        <pc:sldMkLst>
          <pc:docMk/>
          <pc:sldMk cId="0" sldId="305"/>
        </pc:sldMkLst>
      </pc:sldChg>
      <pc:sldChg chg="del">
        <pc:chgData name="Justin Rolfe-Redding" userId="07264185-d60e-48b5-bea7-d9d9cd9a83df" providerId="ADAL" clId="{FD3DACF8-4F2D-B040-BDA8-2EED0C85ACFD}" dt="2022-01-26T21:25:38.091" v="0" actId="2696"/>
        <pc:sldMkLst>
          <pc:docMk/>
          <pc:sldMk cId="2550263747" sldId="1336"/>
        </pc:sldMkLst>
      </pc:sldChg>
      <pc:sldChg chg="del">
        <pc:chgData name="Justin Rolfe-Redding" userId="07264185-d60e-48b5-bea7-d9d9cd9a83df" providerId="ADAL" clId="{FD3DACF8-4F2D-B040-BDA8-2EED0C85ACFD}" dt="2022-01-26T21:25:38.091" v="0" actId="2696"/>
        <pc:sldMkLst>
          <pc:docMk/>
          <pc:sldMk cId="2424524629" sldId="1340"/>
        </pc:sldMkLst>
      </pc:sldChg>
      <pc:sldChg chg="del">
        <pc:chgData name="Justin Rolfe-Redding" userId="07264185-d60e-48b5-bea7-d9d9cd9a83df" providerId="ADAL" clId="{FD3DACF8-4F2D-B040-BDA8-2EED0C85ACFD}" dt="2022-01-26T21:25:38.091" v="0" actId="2696"/>
        <pc:sldMkLst>
          <pc:docMk/>
          <pc:sldMk cId="909546172" sldId="1347"/>
        </pc:sldMkLst>
      </pc:sldChg>
      <pc:sldChg chg="del">
        <pc:chgData name="Justin Rolfe-Redding" userId="07264185-d60e-48b5-bea7-d9d9cd9a83df" providerId="ADAL" clId="{FD3DACF8-4F2D-B040-BDA8-2EED0C85ACFD}" dt="2022-01-26T21:25:38.091" v="0" actId="2696"/>
        <pc:sldMkLst>
          <pc:docMk/>
          <pc:sldMk cId="760603893" sldId="1348"/>
        </pc:sldMkLst>
      </pc:sldChg>
      <pc:sldChg chg="del">
        <pc:chgData name="Justin Rolfe-Redding" userId="07264185-d60e-48b5-bea7-d9d9cd9a83df" providerId="ADAL" clId="{FD3DACF8-4F2D-B040-BDA8-2EED0C85ACFD}" dt="2022-01-26T21:26:33.388" v="5" actId="2696"/>
        <pc:sldMkLst>
          <pc:docMk/>
          <pc:sldMk cId="4074090167" sldId="1350"/>
        </pc:sldMkLst>
      </pc:sldChg>
      <pc:sldChg chg="del">
        <pc:chgData name="Justin Rolfe-Redding" userId="07264185-d60e-48b5-bea7-d9d9cd9a83df" providerId="ADAL" clId="{FD3DACF8-4F2D-B040-BDA8-2EED0C85ACFD}" dt="2022-01-26T21:26:33.388" v="5" actId="2696"/>
        <pc:sldMkLst>
          <pc:docMk/>
          <pc:sldMk cId="3824670395" sldId="1355"/>
        </pc:sldMkLst>
      </pc:sldChg>
      <pc:sldChg chg="modSp add mod">
        <pc:chgData name="Justin Rolfe-Redding" userId="07264185-d60e-48b5-bea7-d9d9cd9a83df" providerId="ADAL" clId="{FD3DACF8-4F2D-B040-BDA8-2EED0C85ACFD}" dt="2022-01-26T21:25:59.216" v="4" actId="27636"/>
        <pc:sldMkLst>
          <pc:docMk/>
          <pc:sldMk cId="0" sldId="1357"/>
        </pc:sldMkLst>
        <pc:spChg chg="mod">
          <ac:chgData name="Justin Rolfe-Redding" userId="07264185-d60e-48b5-bea7-d9d9cd9a83df" providerId="ADAL" clId="{FD3DACF8-4F2D-B040-BDA8-2EED0C85ACFD}" dt="2022-01-26T21:25:59.216" v="4" actId="27636"/>
          <ac:spMkLst>
            <pc:docMk/>
            <pc:sldMk cId="0" sldId="1357"/>
            <ac:spMk id="494" creationId="{00000000-0000-0000-0000-000000000000}"/>
          </ac:spMkLst>
        </pc:spChg>
      </pc:sldChg>
      <pc:sldMasterChg chg="del delSldLayout">
        <pc:chgData name="Justin Rolfe-Redding" userId="07264185-d60e-48b5-bea7-d9d9cd9a83df" providerId="ADAL" clId="{FD3DACF8-4F2D-B040-BDA8-2EED0C85ACFD}" dt="2022-01-26T21:25:38.091" v="0" actId="2696"/>
        <pc:sldMasterMkLst>
          <pc:docMk/>
          <pc:sldMasterMk cId="414912784" sldId="2147483677"/>
        </pc:sldMasterMkLst>
        <pc:sldLayoutChg chg="del">
          <pc:chgData name="Justin Rolfe-Redding" userId="07264185-d60e-48b5-bea7-d9d9cd9a83df" providerId="ADAL" clId="{FD3DACF8-4F2D-B040-BDA8-2EED0C85ACFD}" dt="2022-01-26T21:25:38.091" v="0" actId="2696"/>
          <pc:sldLayoutMkLst>
            <pc:docMk/>
            <pc:sldMasterMk cId="414912784" sldId="2147483677"/>
            <pc:sldLayoutMk cId="267071057" sldId="2147483678"/>
          </pc:sldLayoutMkLst>
        </pc:sldLayoutChg>
        <pc:sldLayoutChg chg="del">
          <pc:chgData name="Justin Rolfe-Redding" userId="07264185-d60e-48b5-bea7-d9d9cd9a83df" providerId="ADAL" clId="{FD3DACF8-4F2D-B040-BDA8-2EED0C85ACFD}" dt="2022-01-26T21:25:38.091" v="0" actId="2696"/>
          <pc:sldLayoutMkLst>
            <pc:docMk/>
            <pc:sldMasterMk cId="414912784" sldId="2147483677"/>
            <pc:sldLayoutMk cId="3379840348" sldId="2147483679"/>
          </pc:sldLayoutMkLst>
        </pc:sldLayoutChg>
        <pc:sldLayoutChg chg="del">
          <pc:chgData name="Justin Rolfe-Redding" userId="07264185-d60e-48b5-bea7-d9d9cd9a83df" providerId="ADAL" clId="{FD3DACF8-4F2D-B040-BDA8-2EED0C85ACFD}" dt="2022-01-26T21:25:38.091" v="0" actId="2696"/>
          <pc:sldLayoutMkLst>
            <pc:docMk/>
            <pc:sldMasterMk cId="414912784" sldId="2147483677"/>
            <pc:sldLayoutMk cId="207009567" sldId="2147483680"/>
          </pc:sldLayoutMkLst>
        </pc:sldLayoutChg>
        <pc:sldLayoutChg chg="del">
          <pc:chgData name="Justin Rolfe-Redding" userId="07264185-d60e-48b5-bea7-d9d9cd9a83df" providerId="ADAL" clId="{FD3DACF8-4F2D-B040-BDA8-2EED0C85ACFD}" dt="2022-01-26T21:25:38.091" v="0" actId="2696"/>
          <pc:sldLayoutMkLst>
            <pc:docMk/>
            <pc:sldMasterMk cId="414912784" sldId="2147483677"/>
            <pc:sldLayoutMk cId="1865227419" sldId="2147483681"/>
          </pc:sldLayoutMkLst>
        </pc:sldLayoutChg>
        <pc:sldLayoutChg chg="del">
          <pc:chgData name="Justin Rolfe-Redding" userId="07264185-d60e-48b5-bea7-d9d9cd9a83df" providerId="ADAL" clId="{FD3DACF8-4F2D-B040-BDA8-2EED0C85ACFD}" dt="2022-01-26T21:25:38.091" v="0" actId="2696"/>
          <pc:sldLayoutMkLst>
            <pc:docMk/>
            <pc:sldMasterMk cId="414912784" sldId="2147483677"/>
            <pc:sldLayoutMk cId="3875815492" sldId="2147483682"/>
          </pc:sldLayoutMkLst>
        </pc:sldLayoutChg>
        <pc:sldLayoutChg chg="del">
          <pc:chgData name="Justin Rolfe-Redding" userId="07264185-d60e-48b5-bea7-d9d9cd9a83df" providerId="ADAL" clId="{FD3DACF8-4F2D-B040-BDA8-2EED0C85ACFD}" dt="2022-01-26T21:25:38.091" v="0" actId="2696"/>
          <pc:sldLayoutMkLst>
            <pc:docMk/>
            <pc:sldMasterMk cId="414912784" sldId="2147483677"/>
            <pc:sldLayoutMk cId="2033714607" sldId="2147483683"/>
          </pc:sldLayoutMkLst>
        </pc:sldLayoutChg>
        <pc:sldLayoutChg chg="del">
          <pc:chgData name="Justin Rolfe-Redding" userId="07264185-d60e-48b5-bea7-d9d9cd9a83df" providerId="ADAL" clId="{FD3DACF8-4F2D-B040-BDA8-2EED0C85ACFD}" dt="2022-01-26T21:25:38.091" v="0" actId="2696"/>
          <pc:sldLayoutMkLst>
            <pc:docMk/>
            <pc:sldMasterMk cId="414912784" sldId="2147483677"/>
            <pc:sldLayoutMk cId="1713315653" sldId="2147483684"/>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1-20T20:30:23.309" idx="1">
    <p:pos x="6000" y="0"/>
    <p:text>Not sure if we should have all of this come up at once since your computer was lagging?</p:text>
    <p:extLst>
      <p:ext uri="{C676402C-5697-4E1C-873F-D02D1690AC5C}">
        <p15:threadingInfo xmlns:p15="http://schemas.microsoft.com/office/powerpoint/2012/main" timeZoneBias="0"/>
      </p:ext>
    </p:extLst>
  </p:cm>
  <p:cm authorId="2" dt="2022-01-20T20:30:23.309" idx="1">
    <p:pos x="6000" y="0"/>
    <p:text>good point</p:text>
    <p:extLst>
      <p:ext uri="{C676402C-5697-4E1C-873F-D02D1690AC5C}">
        <p15:threadingInfo xmlns:p15="http://schemas.microsoft.com/office/powerpoint/2012/main" timeZoneBias="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61360-B76B-407E-B2E6-63E01DB1C98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20C95AC-A871-48B7-A701-F40B7A1A739C}">
      <dgm:prSet/>
      <dgm:spPr/>
      <dgm:t>
        <a:bodyPr/>
        <a:lstStyle/>
        <a:p>
          <a:r>
            <a:rPr lang="en-US" dirty="0"/>
            <a:t>Review of research on climate persuasion</a:t>
          </a:r>
        </a:p>
      </dgm:t>
    </dgm:pt>
    <dgm:pt modelId="{502363C1-31BE-4BF4-9E76-98AD1715B117}" type="parTrans" cxnId="{99235EB4-3AA7-4B6C-AA50-001105611364}">
      <dgm:prSet/>
      <dgm:spPr/>
      <dgm:t>
        <a:bodyPr/>
        <a:lstStyle/>
        <a:p>
          <a:endParaRPr lang="en-US"/>
        </a:p>
      </dgm:t>
    </dgm:pt>
    <dgm:pt modelId="{BBCDD0B2-A0F1-44F5-8BC0-14CD689B5B66}" type="sibTrans" cxnId="{99235EB4-3AA7-4B6C-AA50-001105611364}">
      <dgm:prSet/>
      <dgm:spPr/>
      <dgm:t>
        <a:bodyPr/>
        <a:lstStyle/>
        <a:p>
          <a:endParaRPr lang="en-US"/>
        </a:p>
      </dgm:t>
    </dgm:pt>
    <dgm:pt modelId="{607CFC0B-F8E7-47DE-ABBD-F1F4BFC8B121}">
      <dgm:prSet/>
      <dgm:spPr/>
      <dgm:t>
        <a:bodyPr/>
        <a:lstStyle/>
        <a:p>
          <a:r>
            <a:rPr lang="en-US" dirty="0"/>
            <a:t>Review of research on reducing political polarization on climate</a:t>
          </a:r>
        </a:p>
      </dgm:t>
    </dgm:pt>
    <dgm:pt modelId="{327C4FDC-7A60-4BEB-A15A-8C81C679A24E}" type="parTrans" cxnId="{631E0C77-1363-4792-B4F2-CD9CBBCA6B1D}">
      <dgm:prSet/>
      <dgm:spPr/>
      <dgm:t>
        <a:bodyPr/>
        <a:lstStyle/>
        <a:p>
          <a:endParaRPr lang="en-US"/>
        </a:p>
      </dgm:t>
    </dgm:pt>
    <dgm:pt modelId="{EA8C4AB4-2687-4DAE-84D3-EEF9EFDE2783}" type="sibTrans" cxnId="{631E0C77-1363-4792-B4F2-CD9CBBCA6B1D}">
      <dgm:prSet/>
      <dgm:spPr/>
      <dgm:t>
        <a:bodyPr/>
        <a:lstStyle/>
        <a:p>
          <a:endParaRPr lang="en-US"/>
        </a:p>
      </dgm:t>
    </dgm:pt>
    <dgm:pt modelId="{35EFD47D-AF80-4E8F-8462-DC6BE7BD385F}">
      <dgm:prSet/>
      <dgm:spPr/>
      <dgm:t>
        <a:bodyPr/>
        <a:lstStyle/>
        <a:p>
          <a:r>
            <a:rPr lang="en-US" dirty="0"/>
            <a:t>Implications for the work of climate advocates</a:t>
          </a:r>
        </a:p>
      </dgm:t>
    </dgm:pt>
    <dgm:pt modelId="{D8DCEF48-7C87-4F8C-B779-2752D1145636}" type="parTrans" cxnId="{7F552916-C35E-42E2-9CC5-E7DC0DA2FC38}">
      <dgm:prSet/>
      <dgm:spPr/>
      <dgm:t>
        <a:bodyPr/>
        <a:lstStyle/>
        <a:p>
          <a:endParaRPr lang="en-US"/>
        </a:p>
      </dgm:t>
    </dgm:pt>
    <dgm:pt modelId="{8CA816DB-07B4-4EA7-9101-FB23B3932297}" type="sibTrans" cxnId="{7F552916-C35E-42E2-9CC5-E7DC0DA2FC38}">
      <dgm:prSet/>
      <dgm:spPr/>
      <dgm:t>
        <a:bodyPr/>
        <a:lstStyle/>
        <a:p>
          <a:endParaRPr lang="en-US"/>
        </a:p>
      </dgm:t>
    </dgm:pt>
    <dgm:pt modelId="{EE408E9C-9861-9441-8E64-0C645AD10432}" type="pres">
      <dgm:prSet presAssocID="{86D61360-B76B-407E-B2E6-63E01DB1C985}" presName="linear" presStyleCnt="0">
        <dgm:presLayoutVars>
          <dgm:animLvl val="lvl"/>
          <dgm:resizeHandles val="exact"/>
        </dgm:presLayoutVars>
      </dgm:prSet>
      <dgm:spPr/>
    </dgm:pt>
    <dgm:pt modelId="{95F88E06-040F-2A4B-ADFF-6F3A5564AF6E}" type="pres">
      <dgm:prSet presAssocID="{C20C95AC-A871-48B7-A701-F40B7A1A739C}" presName="parentText" presStyleLbl="node1" presStyleIdx="0" presStyleCnt="3">
        <dgm:presLayoutVars>
          <dgm:chMax val="0"/>
          <dgm:bulletEnabled val="1"/>
        </dgm:presLayoutVars>
      </dgm:prSet>
      <dgm:spPr/>
    </dgm:pt>
    <dgm:pt modelId="{99A00BF6-E8E4-394A-BAFC-8C726FE8604B}" type="pres">
      <dgm:prSet presAssocID="{BBCDD0B2-A0F1-44F5-8BC0-14CD689B5B66}" presName="spacer" presStyleCnt="0"/>
      <dgm:spPr/>
    </dgm:pt>
    <dgm:pt modelId="{ECEB89A6-B91B-9C40-B1DF-9D4D4190CB97}" type="pres">
      <dgm:prSet presAssocID="{607CFC0B-F8E7-47DE-ABBD-F1F4BFC8B121}" presName="parentText" presStyleLbl="node1" presStyleIdx="1" presStyleCnt="3">
        <dgm:presLayoutVars>
          <dgm:chMax val="0"/>
          <dgm:bulletEnabled val="1"/>
        </dgm:presLayoutVars>
      </dgm:prSet>
      <dgm:spPr/>
    </dgm:pt>
    <dgm:pt modelId="{0F61962E-CA0B-E845-8198-1FA05FFAB880}" type="pres">
      <dgm:prSet presAssocID="{EA8C4AB4-2687-4DAE-84D3-EEF9EFDE2783}" presName="spacer" presStyleCnt="0"/>
      <dgm:spPr/>
    </dgm:pt>
    <dgm:pt modelId="{F37A6FEE-18A9-1743-927B-CBA00D521043}" type="pres">
      <dgm:prSet presAssocID="{35EFD47D-AF80-4E8F-8462-DC6BE7BD385F}" presName="parentText" presStyleLbl="node1" presStyleIdx="2" presStyleCnt="3">
        <dgm:presLayoutVars>
          <dgm:chMax val="0"/>
          <dgm:bulletEnabled val="1"/>
        </dgm:presLayoutVars>
      </dgm:prSet>
      <dgm:spPr/>
    </dgm:pt>
  </dgm:ptLst>
  <dgm:cxnLst>
    <dgm:cxn modelId="{7F552916-C35E-42E2-9CC5-E7DC0DA2FC38}" srcId="{86D61360-B76B-407E-B2E6-63E01DB1C985}" destId="{35EFD47D-AF80-4E8F-8462-DC6BE7BD385F}" srcOrd="2" destOrd="0" parTransId="{D8DCEF48-7C87-4F8C-B779-2752D1145636}" sibTransId="{8CA816DB-07B4-4EA7-9101-FB23B3932297}"/>
    <dgm:cxn modelId="{2CA2474D-757A-B64F-BEF2-644F29D35C45}" type="presOf" srcId="{C20C95AC-A871-48B7-A701-F40B7A1A739C}" destId="{95F88E06-040F-2A4B-ADFF-6F3A5564AF6E}" srcOrd="0" destOrd="0" presId="urn:microsoft.com/office/officeart/2005/8/layout/vList2"/>
    <dgm:cxn modelId="{16A14069-796A-5948-89C0-91EB94AAEAE5}" type="presOf" srcId="{86D61360-B76B-407E-B2E6-63E01DB1C985}" destId="{EE408E9C-9861-9441-8E64-0C645AD10432}" srcOrd="0" destOrd="0" presId="urn:microsoft.com/office/officeart/2005/8/layout/vList2"/>
    <dgm:cxn modelId="{631E0C77-1363-4792-B4F2-CD9CBBCA6B1D}" srcId="{86D61360-B76B-407E-B2E6-63E01DB1C985}" destId="{607CFC0B-F8E7-47DE-ABBD-F1F4BFC8B121}" srcOrd="1" destOrd="0" parTransId="{327C4FDC-7A60-4BEB-A15A-8C81C679A24E}" sibTransId="{EA8C4AB4-2687-4DAE-84D3-EEF9EFDE2783}"/>
    <dgm:cxn modelId="{C39C69AC-9EC3-824C-8B2D-C33C03D77428}" type="presOf" srcId="{607CFC0B-F8E7-47DE-ABBD-F1F4BFC8B121}" destId="{ECEB89A6-B91B-9C40-B1DF-9D4D4190CB97}" srcOrd="0" destOrd="0" presId="urn:microsoft.com/office/officeart/2005/8/layout/vList2"/>
    <dgm:cxn modelId="{99235EB4-3AA7-4B6C-AA50-001105611364}" srcId="{86D61360-B76B-407E-B2E6-63E01DB1C985}" destId="{C20C95AC-A871-48B7-A701-F40B7A1A739C}" srcOrd="0" destOrd="0" parTransId="{502363C1-31BE-4BF4-9E76-98AD1715B117}" sibTransId="{BBCDD0B2-A0F1-44F5-8BC0-14CD689B5B66}"/>
    <dgm:cxn modelId="{45DA8BEA-A9E3-AE4A-80E4-303FA3622BBD}" type="presOf" srcId="{35EFD47D-AF80-4E8F-8462-DC6BE7BD385F}" destId="{F37A6FEE-18A9-1743-927B-CBA00D521043}" srcOrd="0" destOrd="0" presId="urn:microsoft.com/office/officeart/2005/8/layout/vList2"/>
    <dgm:cxn modelId="{08DC94E3-79F2-7F4A-B6B5-310EBCEC8C3C}" type="presParOf" srcId="{EE408E9C-9861-9441-8E64-0C645AD10432}" destId="{95F88E06-040F-2A4B-ADFF-6F3A5564AF6E}" srcOrd="0" destOrd="0" presId="urn:microsoft.com/office/officeart/2005/8/layout/vList2"/>
    <dgm:cxn modelId="{ABB81273-FD5C-6246-BD00-6231DA0676CF}" type="presParOf" srcId="{EE408E9C-9861-9441-8E64-0C645AD10432}" destId="{99A00BF6-E8E4-394A-BAFC-8C726FE8604B}" srcOrd="1" destOrd="0" presId="urn:microsoft.com/office/officeart/2005/8/layout/vList2"/>
    <dgm:cxn modelId="{2451DFB6-C395-C747-A6C7-8D10E77D7F26}" type="presParOf" srcId="{EE408E9C-9861-9441-8E64-0C645AD10432}" destId="{ECEB89A6-B91B-9C40-B1DF-9D4D4190CB97}" srcOrd="2" destOrd="0" presId="urn:microsoft.com/office/officeart/2005/8/layout/vList2"/>
    <dgm:cxn modelId="{1D7D66F9-7AD2-DD46-BA55-F9CD9C49BD4E}" type="presParOf" srcId="{EE408E9C-9861-9441-8E64-0C645AD10432}" destId="{0F61962E-CA0B-E845-8198-1FA05FFAB880}" srcOrd="3" destOrd="0" presId="urn:microsoft.com/office/officeart/2005/8/layout/vList2"/>
    <dgm:cxn modelId="{AA01A9D2-5510-DA40-B0EB-CE6E369888B4}" type="presParOf" srcId="{EE408E9C-9861-9441-8E64-0C645AD10432}" destId="{F37A6FEE-18A9-1743-927B-CBA00D5210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D61360-B76B-407E-B2E6-63E01DB1C98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20C95AC-A871-48B7-A701-F40B7A1A739C}">
      <dgm:prSet/>
      <dgm:spPr/>
      <dgm:t>
        <a:bodyPr/>
        <a:lstStyle/>
        <a:p>
          <a:r>
            <a:rPr lang="en-US" dirty="0"/>
            <a:t>Persuasion works!</a:t>
          </a:r>
        </a:p>
      </dgm:t>
    </dgm:pt>
    <dgm:pt modelId="{502363C1-31BE-4BF4-9E76-98AD1715B117}" type="parTrans" cxnId="{99235EB4-3AA7-4B6C-AA50-001105611364}">
      <dgm:prSet/>
      <dgm:spPr/>
      <dgm:t>
        <a:bodyPr/>
        <a:lstStyle/>
        <a:p>
          <a:endParaRPr lang="en-US"/>
        </a:p>
      </dgm:t>
    </dgm:pt>
    <dgm:pt modelId="{BBCDD0B2-A0F1-44F5-8BC0-14CD689B5B66}" type="sibTrans" cxnId="{99235EB4-3AA7-4B6C-AA50-001105611364}">
      <dgm:prSet/>
      <dgm:spPr/>
      <dgm:t>
        <a:bodyPr/>
        <a:lstStyle/>
        <a:p>
          <a:endParaRPr lang="en-US"/>
        </a:p>
      </dgm:t>
    </dgm:pt>
    <dgm:pt modelId="{607CFC0B-F8E7-47DE-ABBD-F1F4BFC8B121}">
      <dgm:prSet/>
      <dgm:spPr/>
      <dgm:t>
        <a:bodyPr/>
        <a:lstStyle/>
        <a:p>
          <a:r>
            <a:rPr lang="en-US" dirty="0"/>
            <a:t>But you should expect small effects</a:t>
          </a:r>
        </a:p>
      </dgm:t>
    </dgm:pt>
    <dgm:pt modelId="{327C4FDC-7A60-4BEB-A15A-8C81C679A24E}" type="parTrans" cxnId="{631E0C77-1363-4792-B4F2-CD9CBBCA6B1D}">
      <dgm:prSet/>
      <dgm:spPr/>
      <dgm:t>
        <a:bodyPr/>
        <a:lstStyle/>
        <a:p>
          <a:endParaRPr lang="en-US"/>
        </a:p>
      </dgm:t>
    </dgm:pt>
    <dgm:pt modelId="{EA8C4AB4-2687-4DAE-84D3-EEF9EFDE2783}" type="sibTrans" cxnId="{631E0C77-1363-4792-B4F2-CD9CBBCA6B1D}">
      <dgm:prSet/>
      <dgm:spPr/>
      <dgm:t>
        <a:bodyPr/>
        <a:lstStyle/>
        <a:p>
          <a:endParaRPr lang="en-US"/>
        </a:p>
      </dgm:t>
    </dgm:pt>
    <dgm:pt modelId="{35EFD47D-AF80-4E8F-8462-DC6BE7BD385F}">
      <dgm:prSet/>
      <dgm:spPr/>
      <dgm:t>
        <a:bodyPr/>
        <a:lstStyle/>
        <a:p>
          <a:r>
            <a:rPr lang="en-US" dirty="0"/>
            <a:t>Test. Test. Test.</a:t>
          </a:r>
        </a:p>
      </dgm:t>
    </dgm:pt>
    <dgm:pt modelId="{D8DCEF48-7C87-4F8C-B779-2752D1145636}" type="parTrans" cxnId="{7F552916-C35E-42E2-9CC5-E7DC0DA2FC38}">
      <dgm:prSet/>
      <dgm:spPr/>
      <dgm:t>
        <a:bodyPr/>
        <a:lstStyle/>
        <a:p>
          <a:endParaRPr lang="en-US"/>
        </a:p>
      </dgm:t>
    </dgm:pt>
    <dgm:pt modelId="{8CA816DB-07B4-4EA7-9101-FB23B3932297}" type="sibTrans" cxnId="{7F552916-C35E-42E2-9CC5-E7DC0DA2FC38}">
      <dgm:prSet/>
      <dgm:spPr/>
      <dgm:t>
        <a:bodyPr/>
        <a:lstStyle/>
        <a:p>
          <a:endParaRPr lang="en-US"/>
        </a:p>
      </dgm:t>
    </dgm:pt>
    <dgm:pt modelId="{0CF5E437-7F6F-0749-BCE0-7680756A1786}">
      <dgm:prSet/>
      <dgm:spPr/>
      <dgm:t>
        <a:bodyPr/>
        <a:lstStyle/>
        <a:p>
          <a:r>
            <a:rPr lang="en-US"/>
            <a:t>Policy support is hard</a:t>
          </a:r>
          <a:endParaRPr lang="en-US" dirty="0"/>
        </a:p>
      </dgm:t>
    </dgm:pt>
    <dgm:pt modelId="{A463505A-0C2F-2B4F-BDFC-DC8DF72807C1}" type="parTrans" cxnId="{9770A4E6-8EB5-9F4A-B3B5-D7D06CCD13D2}">
      <dgm:prSet/>
      <dgm:spPr/>
      <dgm:t>
        <a:bodyPr/>
        <a:lstStyle/>
        <a:p>
          <a:endParaRPr lang="en-US"/>
        </a:p>
      </dgm:t>
    </dgm:pt>
    <dgm:pt modelId="{C0985115-096F-354D-B260-DEEA4AAAB979}" type="sibTrans" cxnId="{9770A4E6-8EB5-9F4A-B3B5-D7D06CCD13D2}">
      <dgm:prSet/>
      <dgm:spPr/>
      <dgm:t>
        <a:bodyPr/>
        <a:lstStyle/>
        <a:p>
          <a:endParaRPr lang="en-US"/>
        </a:p>
      </dgm:t>
    </dgm:pt>
    <dgm:pt modelId="{4919C48C-2B7B-4F42-802E-64C59EDFCC16}">
      <dgm:prSet/>
      <dgm:spPr/>
      <dgm:t>
        <a:bodyPr/>
        <a:lstStyle/>
        <a:p>
          <a:r>
            <a:rPr lang="en-US" dirty="0"/>
            <a:t>Still target and tailor</a:t>
          </a:r>
        </a:p>
      </dgm:t>
    </dgm:pt>
    <dgm:pt modelId="{D895F808-7AC1-0E46-AA88-768CA8A072AD}" type="parTrans" cxnId="{1BFFB623-5995-8E49-B46A-EA52BD61AD26}">
      <dgm:prSet/>
      <dgm:spPr/>
      <dgm:t>
        <a:bodyPr/>
        <a:lstStyle/>
        <a:p>
          <a:endParaRPr lang="en-US"/>
        </a:p>
      </dgm:t>
    </dgm:pt>
    <dgm:pt modelId="{911AB8CF-4529-4C47-BFD3-919ED88FA250}" type="sibTrans" cxnId="{1BFFB623-5995-8E49-B46A-EA52BD61AD26}">
      <dgm:prSet/>
      <dgm:spPr/>
      <dgm:t>
        <a:bodyPr/>
        <a:lstStyle/>
        <a:p>
          <a:endParaRPr lang="en-US"/>
        </a:p>
      </dgm:t>
    </dgm:pt>
    <dgm:pt modelId="{519C71D9-F923-1847-B959-8EC97A268359}">
      <dgm:prSet/>
      <dgm:spPr/>
      <dgm:t>
        <a:bodyPr/>
        <a:lstStyle/>
        <a:p>
          <a:r>
            <a:rPr lang="en-US" dirty="0"/>
            <a:t>Target both sides of the aisle</a:t>
          </a:r>
        </a:p>
      </dgm:t>
    </dgm:pt>
    <dgm:pt modelId="{F469EE69-0A48-424A-BCF6-382C5E2396CA}" type="parTrans" cxnId="{51A50E65-5201-4B4D-ADED-78DC51AD48BD}">
      <dgm:prSet/>
      <dgm:spPr/>
      <dgm:t>
        <a:bodyPr/>
        <a:lstStyle/>
        <a:p>
          <a:endParaRPr lang="en-US"/>
        </a:p>
      </dgm:t>
    </dgm:pt>
    <dgm:pt modelId="{A90A8106-CFAB-534B-B7B8-F899403036F4}" type="sibTrans" cxnId="{51A50E65-5201-4B4D-ADED-78DC51AD48BD}">
      <dgm:prSet/>
      <dgm:spPr/>
      <dgm:t>
        <a:bodyPr/>
        <a:lstStyle/>
        <a:p>
          <a:endParaRPr lang="en-US"/>
        </a:p>
      </dgm:t>
    </dgm:pt>
    <dgm:pt modelId="{12859425-1070-C046-BC90-566C3568FF13}">
      <dgm:prSet/>
      <dgm:spPr/>
      <dgm:t>
        <a:bodyPr/>
        <a:lstStyle/>
        <a:p>
          <a:r>
            <a:rPr lang="en-US"/>
            <a:t>Men have hard heads</a:t>
          </a:r>
          <a:endParaRPr lang="en-US" dirty="0"/>
        </a:p>
      </dgm:t>
    </dgm:pt>
    <dgm:pt modelId="{65144B56-8D7E-6C40-9540-A49D4C7A93A6}" type="parTrans" cxnId="{90437681-024B-D341-97CC-CEE1356ECB0D}">
      <dgm:prSet/>
      <dgm:spPr/>
      <dgm:t>
        <a:bodyPr/>
        <a:lstStyle/>
        <a:p>
          <a:endParaRPr lang="en-US"/>
        </a:p>
      </dgm:t>
    </dgm:pt>
    <dgm:pt modelId="{1F44C167-DA14-7848-88C4-258C35AD6F35}" type="sibTrans" cxnId="{90437681-024B-D341-97CC-CEE1356ECB0D}">
      <dgm:prSet/>
      <dgm:spPr/>
      <dgm:t>
        <a:bodyPr/>
        <a:lstStyle/>
        <a:p>
          <a:endParaRPr lang="en-US"/>
        </a:p>
      </dgm:t>
    </dgm:pt>
    <dgm:pt modelId="{0FF457EF-1D3A-8641-BEEE-2051025A6566}">
      <dgm:prSet/>
      <dgm:spPr/>
      <dgm:t>
        <a:bodyPr/>
        <a:lstStyle/>
        <a:p>
          <a:r>
            <a:rPr lang="en-US" dirty="0"/>
            <a:t>Mostly white data</a:t>
          </a:r>
        </a:p>
      </dgm:t>
    </dgm:pt>
    <dgm:pt modelId="{55026097-86CB-754F-8A37-9305BDD14975}" type="parTrans" cxnId="{70A7465C-0651-284D-A5DA-441AF2FBD17A}">
      <dgm:prSet/>
      <dgm:spPr/>
      <dgm:t>
        <a:bodyPr/>
        <a:lstStyle/>
        <a:p>
          <a:endParaRPr lang="en-US"/>
        </a:p>
      </dgm:t>
    </dgm:pt>
    <dgm:pt modelId="{C68B6F77-E3BC-3348-B4ED-8A573563F167}" type="sibTrans" cxnId="{70A7465C-0651-284D-A5DA-441AF2FBD17A}">
      <dgm:prSet/>
      <dgm:spPr/>
      <dgm:t>
        <a:bodyPr/>
        <a:lstStyle/>
        <a:p>
          <a:endParaRPr lang="en-US"/>
        </a:p>
      </dgm:t>
    </dgm:pt>
    <dgm:pt modelId="{F0EE74FA-B308-BA4A-9519-6DB1B2DE7920}">
      <dgm:prSet/>
      <dgm:spPr/>
      <dgm:t>
        <a:bodyPr/>
        <a:lstStyle/>
        <a:p>
          <a:r>
            <a:rPr lang="en-US" dirty="0"/>
            <a:t>Don’t forget our other tools in the toolbox</a:t>
          </a:r>
        </a:p>
      </dgm:t>
    </dgm:pt>
    <dgm:pt modelId="{4A7531E5-987F-AD4B-9829-FF26D8295F3C}" type="parTrans" cxnId="{B75C510D-9913-3343-B138-615DB316AD2F}">
      <dgm:prSet/>
      <dgm:spPr/>
      <dgm:t>
        <a:bodyPr/>
        <a:lstStyle/>
        <a:p>
          <a:endParaRPr lang="en-US"/>
        </a:p>
      </dgm:t>
    </dgm:pt>
    <dgm:pt modelId="{A9CC1703-9399-B44A-8593-C9E30A3358F5}" type="sibTrans" cxnId="{B75C510D-9913-3343-B138-615DB316AD2F}">
      <dgm:prSet/>
      <dgm:spPr/>
      <dgm:t>
        <a:bodyPr/>
        <a:lstStyle/>
        <a:p>
          <a:endParaRPr lang="en-US"/>
        </a:p>
      </dgm:t>
    </dgm:pt>
    <dgm:pt modelId="{B0544E90-409F-194A-A52D-9DF40CAF68A9}">
      <dgm:prSet/>
      <dgm:spPr/>
      <dgm:t>
        <a:bodyPr/>
        <a:lstStyle/>
        <a:p>
          <a:r>
            <a:rPr lang="en-US"/>
            <a:t>Organizing the future</a:t>
          </a:r>
          <a:endParaRPr lang="en-US" dirty="0"/>
        </a:p>
      </dgm:t>
    </dgm:pt>
    <dgm:pt modelId="{7091F4E7-6336-7E49-BE5E-AC02DA28F9EC}" type="parTrans" cxnId="{A2B96C92-8E5F-8745-BA05-1F082CF3ADFE}">
      <dgm:prSet/>
      <dgm:spPr/>
      <dgm:t>
        <a:bodyPr/>
        <a:lstStyle/>
        <a:p>
          <a:endParaRPr lang="en-US"/>
        </a:p>
      </dgm:t>
    </dgm:pt>
    <dgm:pt modelId="{78A9C7B7-A804-AD4A-B14F-69DF5180A2DC}" type="sibTrans" cxnId="{A2B96C92-8E5F-8745-BA05-1F082CF3ADFE}">
      <dgm:prSet/>
      <dgm:spPr/>
      <dgm:t>
        <a:bodyPr/>
        <a:lstStyle/>
        <a:p>
          <a:endParaRPr lang="en-US"/>
        </a:p>
      </dgm:t>
    </dgm:pt>
    <dgm:pt modelId="{EF732F3B-7C15-3B42-8CF9-BB68560CDDF4}">
      <dgm:prSet/>
      <dgm:spPr/>
      <dgm:t>
        <a:bodyPr/>
        <a:lstStyle/>
        <a:p>
          <a:r>
            <a:rPr lang="en-US"/>
            <a:t>No silver bullet</a:t>
          </a:r>
          <a:endParaRPr lang="en-US" dirty="0"/>
        </a:p>
      </dgm:t>
    </dgm:pt>
    <dgm:pt modelId="{660A2564-8417-2245-954C-DD6EFCCC3257}" type="parTrans" cxnId="{F1B46128-C9FC-B84E-A17C-5599F8B0D73C}">
      <dgm:prSet/>
      <dgm:spPr/>
    </dgm:pt>
    <dgm:pt modelId="{9C0BFF34-CE98-B342-8D14-62B94A2B560D}" type="sibTrans" cxnId="{F1B46128-C9FC-B84E-A17C-5599F8B0D73C}">
      <dgm:prSet/>
      <dgm:spPr/>
    </dgm:pt>
    <dgm:pt modelId="{EE408E9C-9861-9441-8E64-0C645AD10432}" type="pres">
      <dgm:prSet presAssocID="{86D61360-B76B-407E-B2E6-63E01DB1C985}" presName="linear" presStyleCnt="0">
        <dgm:presLayoutVars>
          <dgm:animLvl val="lvl"/>
          <dgm:resizeHandles val="exact"/>
        </dgm:presLayoutVars>
      </dgm:prSet>
      <dgm:spPr/>
    </dgm:pt>
    <dgm:pt modelId="{95F88E06-040F-2A4B-ADFF-6F3A5564AF6E}" type="pres">
      <dgm:prSet presAssocID="{C20C95AC-A871-48B7-A701-F40B7A1A739C}" presName="parentText" presStyleLbl="node1" presStyleIdx="0" presStyleCnt="11">
        <dgm:presLayoutVars>
          <dgm:chMax val="0"/>
          <dgm:bulletEnabled val="1"/>
        </dgm:presLayoutVars>
      </dgm:prSet>
      <dgm:spPr/>
    </dgm:pt>
    <dgm:pt modelId="{99A00BF6-E8E4-394A-BAFC-8C726FE8604B}" type="pres">
      <dgm:prSet presAssocID="{BBCDD0B2-A0F1-44F5-8BC0-14CD689B5B66}" presName="spacer" presStyleCnt="0"/>
      <dgm:spPr/>
    </dgm:pt>
    <dgm:pt modelId="{ECEB89A6-B91B-9C40-B1DF-9D4D4190CB97}" type="pres">
      <dgm:prSet presAssocID="{607CFC0B-F8E7-47DE-ABBD-F1F4BFC8B121}" presName="parentText" presStyleLbl="node1" presStyleIdx="1" presStyleCnt="11">
        <dgm:presLayoutVars>
          <dgm:chMax val="0"/>
          <dgm:bulletEnabled val="1"/>
        </dgm:presLayoutVars>
      </dgm:prSet>
      <dgm:spPr/>
    </dgm:pt>
    <dgm:pt modelId="{0F61962E-CA0B-E845-8198-1FA05FFAB880}" type="pres">
      <dgm:prSet presAssocID="{EA8C4AB4-2687-4DAE-84D3-EEF9EFDE2783}" presName="spacer" presStyleCnt="0"/>
      <dgm:spPr/>
    </dgm:pt>
    <dgm:pt modelId="{D37EAA90-6A41-2B4B-845C-48EAA34E4787}" type="pres">
      <dgm:prSet presAssocID="{EF732F3B-7C15-3B42-8CF9-BB68560CDDF4}" presName="parentText" presStyleLbl="node1" presStyleIdx="2" presStyleCnt="11">
        <dgm:presLayoutVars>
          <dgm:chMax val="0"/>
          <dgm:bulletEnabled val="1"/>
        </dgm:presLayoutVars>
      </dgm:prSet>
      <dgm:spPr/>
    </dgm:pt>
    <dgm:pt modelId="{E589BA38-1053-D247-A338-0AE415E397F5}" type="pres">
      <dgm:prSet presAssocID="{9C0BFF34-CE98-B342-8D14-62B94A2B560D}" presName="spacer" presStyleCnt="0"/>
      <dgm:spPr/>
    </dgm:pt>
    <dgm:pt modelId="{F37A6FEE-18A9-1743-927B-CBA00D521043}" type="pres">
      <dgm:prSet presAssocID="{35EFD47D-AF80-4E8F-8462-DC6BE7BD385F}" presName="parentText" presStyleLbl="node1" presStyleIdx="3" presStyleCnt="11">
        <dgm:presLayoutVars>
          <dgm:chMax val="0"/>
          <dgm:bulletEnabled val="1"/>
        </dgm:presLayoutVars>
      </dgm:prSet>
      <dgm:spPr/>
    </dgm:pt>
    <dgm:pt modelId="{ED47F54E-A8E1-B441-8E68-6B5F05695208}" type="pres">
      <dgm:prSet presAssocID="{8CA816DB-07B4-4EA7-9101-FB23B3932297}" presName="spacer" presStyleCnt="0"/>
      <dgm:spPr/>
    </dgm:pt>
    <dgm:pt modelId="{D5C4ED5C-88C0-1947-B227-19D1F0193B41}" type="pres">
      <dgm:prSet presAssocID="{0CF5E437-7F6F-0749-BCE0-7680756A1786}" presName="parentText" presStyleLbl="node1" presStyleIdx="4" presStyleCnt="11">
        <dgm:presLayoutVars>
          <dgm:chMax val="0"/>
          <dgm:bulletEnabled val="1"/>
        </dgm:presLayoutVars>
      </dgm:prSet>
      <dgm:spPr/>
    </dgm:pt>
    <dgm:pt modelId="{3C19C73A-7C38-8549-91C7-A30F85307561}" type="pres">
      <dgm:prSet presAssocID="{C0985115-096F-354D-B260-DEEA4AAAB979}" presName="spacer" presStyleCnt="0"/>
      <dgm:spPr/>
    </dgm:pt>
    <dgm:pt modelId="{E6276E40-0F54-8244-A225-569B5D798C0F}" type="pres">
      <dgm:prSet presAssocID="{0FF457EF-1D3A-8641-BEEE-2051025A6566}" presName="parentText" presStyleLbl="node1" presStyleIdx="5" presStyleCnt="11">
        <dgm:presLayoutVars>
          <dgm:chMax val="0"/>
          <dgm:bulletEnabled val="1"/>
        </dgm:presLayoutVars>
      </dgm:prSet>
      <dgm:spPr/>
    </dgm:pt>
    <dgm:pt modelId="{BDE118FE-D792-5A46-8E47-A6C9CF294277}" type="pres">
      <dgm:prSet presAssocID="{C68B6F77-E3BC-3348-B4ED-8A573563F167}" presName="spacer" presStyleCnt="0"/>
      <dgm:spPr/>
    </dgm:pt>
    <dgm:pt modelId="{F16DE10C-7250-4E41-9A18-4A25FE367DE5}" type="pres">
      <dgm:prSet presAssocID="{12859425-1070-C046-BC90-566C3568FF13}" presName="parentText" presStyleLbl="node1" presStyleIdx="6" presStyleCnt="11">
        <dgm:presLayoutVars>
          <dgm:chMax val="0"/>
          <dgm:bulletEnabled val="1"/>
        </dgm:presLayoutVars>
      </dgm:prSet>
      <dgm:spPr/>
    </dgm:pt>
    <dgm:pt modelId="{6471A897-DC5E-8347-AFA3-6F7788566E1E}" type="pres">
      <dgm:prSet presAssocID="{1F44C167-DA14-7848-88C4-258C35AD6F35}" presName="spacer" presStyleCnt="0"/>
      <dgm:spPr/>
    </dgm:pt>
    <dgm:pt modelId="{9CB32394-A1FE-A640-9244-93DDD8F225F0}" type="pres">
      <dgm:prSet presAssocID="{4919C48C-2B7B-4F42-802E-64C59EDFCC16}" presName="parentText" presStyleLbl="node1" presStyleIdx="7" presStyleCnt="11">
        <dgm:presLayoutVars>
          <dgm:chMax val="0"/>
          <dgm:bulletEnabled val="1"/>
        </dgm:presLayoutVars>
      </dgm:prSet>
      <dgm:spPr/>
    </dgm:pt>
    <dgm:pt modelId="{EFE0C90B-FF2A-3546-8D7F-59B1979A0E6E}" type="pres">
      <dgm:prSet presAssocID="{911AB8CF-4529-4C47-BFD3-919ED88FA250}" presName="spacer" presStyleCnt="0"/>
      <dgm:spPr/>
    </dgm:pt>
    <dgm:pt modelId="{C3B993FF-35CC-044B-B6D9-22832AFBC9D5}" type="pres">
      <dgm:prSet presAssocID="{519C71D9-F923-1847-B959-8EC97A268359}" presName="parentText" presStyleLbl="node1" presStyleIdx="8" presStyleCnt="11">
        <dgm:presLayoutVars>
          <dgm:chMax val="0"/>
          <dgm:bulletEnabled val="1"/>
        </dgm:presLayoutVars>
      </dgm:prSet>
      <dgm:spPr/>
    </dgm:pt>
    <dgm:pt modelId="{68EA89DA-EC93-7840-A044-BB9A658D7862}" type="pres">
      <dgm:prSet presAssocID="{A90A8106-CFAB-534B-B7B8-F899403036F4}" presName="spacer" presStyleCnt="0"/>
      <dgm:spPr/>
    </dgm:pt>
    <dgm:pt modelId="{1F59B3B8-C695-EF49-908B-596ACD5F4187}" type="pres">
      <dgm:prSet presAssocID="{F0EE74FA-B308-BA4A-9519-6DB1B2DE7920}" presName="parentText" presStyleLbl="node1" presStyleIdx="9" presStyleCnt="11">
        <dgm:presLayoutVars>
          <dgm:chMax val="0"/>
          <dgm:bulletEnabled val="1"/>
        </dgm:presLayoutVars>
      </dgm:prSet>
      <dgm:spPr/>
    </dgm:pt>
    <dgm:pt modelId="{3930B096-4706-6246-9E94-B082F3820F9E}" type="pres">
      <dgm:prSet presAssocID="{A9CC1703-9399-B44A-8593-C9E30A3358F5}" presName="spacer" presStyleCnt="0"/>
      <dgm:spPr/>
    </dgm:pt>
    <dgm:pt modelId="{D4B6F232-B77E-124A-8CC2-A4DF74EEF57D}" type="pres">
      <dgm:prSet presAssocID="{B0544E90-409F-194A-A52D-9DF40CAF68A9}" presName="parentText" presStyleLbl="node1" presStyleIdx="10" presStyleCnt="11">
        <dgm:presLayoutVars>
          <dgm:chMax val="0"/>
          <dgm:bulletEnabled val="1"/>
        </dgm:presLayoutVars>
      </dgm:prSet>
      <dgm:spPr/>
    </dgm:pt>
  </dgm:ptLst>
  <dgm:cxnLst>
    <dgm:cxn modelId="{B75C510D-9913-3343-B138-615DB316AD2F}" srcId="{86D61360-B76B-407E-B2E6-63E01DB1C985}" destId="{F0EE74FA-B308-BA4A-9519-6DB1B2DE7920}" srcOrd="9" destOrd="0" parTransId="{4A7531E5-987F-AD4B-9829-FF26D8295F3C}" sibTransId="{A9CC1703-9399-B44A-8593-C9E30A3358F5}"/>
    <dgm:cxn modelId="{7F552916-C35E-42E2-9CC5-E7DC0DA2FC38}" srcId="{86D61360-B76B-407E-B2E6-63E01DB1C985}" destId="{35EFD47D-AF80-4E8F-8462-DC6BE7BD385F}" srcOrd="3" destOrd="0" parTransId="{D8DCEF48-7C87-4F8C-B779-2752D1145636}" sibTransId="{8CA816DB-07B4-4EA7-9101-FB23B3932297}"/>
    <dgm:cxn modelId="{1BFFB623-5995-8E49-B46A-EA52BD61AD26}" srcId="{86D61360-B76B-407E-B2E6-63E01DB1C985}" destId="{4919C48C-2B7B-4F42-802E-64C59EDFCC16}" srcOrd="7" destOrd="0" parTransId="{D895F808-7AC1-0E46-AA88-768CA8A072AD}" sibTransId="{911AB8CF-4529-4C47-BFD3-919ED88FA250}"/>
    <dgm:cxn modelId="{F1B46128-C9FC-B84E-A17C-5599F8B0D73C}" srcId="{86D61360-B76B-407E-B2E6-63E01DB1C985}" destId="{EF732F3B-7C15-3B42-8CF9-BB68560CDDF4}" srcOrd="2" destOrd="0" parTransId="{660A2564-8417-2245-954C-DD6EFCCC3257}" sibTransId="{9C0BFF34-CE98-B342-8D14-62B94A2B560D}"/>
    <dgm:cxn modelId="{4D61F130-87D4-1A42-81EF-F8C4CF5EA6EC}" type="presOf" srcId="{0CF5E437-7F6F-0749-BCE0-7680756A1786}" destId="{D5C4ED5C-88C0-1947-B227-19D1F0193B41}" srcOrd="0" destOrd="0" presId="urn:microsoft.com/office/officeart/2005/8/layout/vList2"/>
    <dgm:cxn modelId="{2CA2474D-757A-B64F-BEF2-644F29D35C45}" type="presOf" srcId="{C20C95AC-A871-48B7-A701-F40B7A1A739C}" destId="{95F88E06-040F-2A4B-ADFF-6F3A5564AF6E}" srcOrd="0" destOrd="0" presId="urn:microsoft.com/office/officeart/2005/8/layout/vList2"/>
    <dgm:cxn modelId="{70A7465C-0651-284D-A5DA-441AF2FBD17A}" srcId="{86D61360-B76B-407E-B2E6-63E01DB1C985}" destId="{0FF457EF-1D3A-8641-BEEE-2051025A6566}" srcOrd="5" destOrd="0" parTransId="{55026097-86CB-754F-8A37-9305BDD14975}" sibTransId="{C68B6F77-E3BC-3348-B4ED-8A573563F167}"/>
    <dgm:cxn modelId="{51A50E65-5201-4B4D-ADED-78DC51AD48BD}" srcId="{86D61360-B76B-407E-B2E6-63E01DB1C985}" destId="{519C71D9-F923-1847-B959-8EC97A268359}" srcOrd="8" destOrd="0" parTransId="{F469EE69-0A48-424A-BCF6-382C5E2396CA}" sibTransId="{A90A8106-CFAB-534B-B7B8-F899403036F4}"/>
    <dgm:cxn modelId="{16A14069-796A-5948-89C0-91EB94AAEAE5}" type="presOf" srcId="{86D61360-B76B-407E-B2E6-63E01DB1C985}" destId="{EE408E9C-9861-9441-8E64-0C645AD10432}" srcOrd="0" destOrd="0" presId="urn:microsoft.com/office/officeart/2005/8/layout/vList2"/>
    <dgm:cxn modelId="{CE14726B-7C91-9649-9C32-D53B046943AB}" type="presOf" srcId="{B0544E90-409F-194A-A52D-9DF40CAF68A9}" destId="{D4B6F232-B77E-124A-8CC2-A4DF74EEF57D}" srcOrd="0" destOrd="0" presId="urn:microsoft.com/office/officeart/2005/8/layout/vList2"/>
    <dgm:cxn modelId="{52BC8774-0C65-0747-9D3B-6FC31F224080}" type="presOf" srcId="{EF732F3B-7C15-3B42-8CF9-BB68560CDDF4}" destId="{D37EAA90-6A41-2B4B-845C-48EAA34E4787}" srcOrd="0" destOrd="0" presId="urn:microsoft.com/office/officeart/2005/8/layout/vList2"/>
    <dgm:cxn modelId="{631E0C77-1363-4792-B4F2-CD9CBBCA6B1D}" srcId="{86D61360-B76B-407E-B2E6-63E01DB1C985}" destId="{607CFC0B-F8E7-47DE-ABBD-F1F4BFC8B121}" srcOrd="1" destOrd="0" parTransId="{327C4FDC-7A60-4BEB-A15A-8C81C679A24E}" sibTransId="{EA8C4AB4-2687-4DAE-84D3-EEF9EFDE2783}"/>
    <dgm:cxn modelId="{90437681-024B-D341-97CC-CEE1356ECB0D}" srcId="{86D61360-B76B-407E-B2E6-63E01DB1C985}" destId="{12859425-1070-C046-BC90-566C3568FF13}" srcOrd="6" destOrd="0" parTransId="{65144B56-8D7E-6C40-9540-A49D4C7A93A6}" sibTransId="{1F44C167-DA14-7848-88C4-258C35AD6F35}"/>
    <dgm:cxn modelId="{804BE98F-C302-6D49-84FC-81ACF7D4BB67}" type="presOf" srcId="{0FF457EF-1D3A-8641-BEEE-2051025A6566}" destId="{E6276E40-0F54-8244-A225-569B5D798C0F}" srcOrd="0" destOrd="0" presId="urn:microsoft.com/office/officeart/2005/8/layout/vList2"/>
    <dgm:cxn modelId="{A2B96C92-8E5F-8745-BA05-1F082CF3ADFE}" srcId="{86D61360-B76B-407E-B2E6-63E01DB1C985}" destId="{B0544E90-409F-194A-A52D-9DF40CAF68A9}" srcOrd="10" destOrd="0" parTransId="{7091F4E7-6336-7E49-BE5E-AC02DA28F9EC}" sibTransId="{78A9C7B7-A804-AD4A-B14F-69DF5180A2DC}"/>
    <dgm:cxn modelId="{FC1A7093-B231-A04F-A3F9-C8AB79B7FD7A}" type="presOf" srcId="{12859425-1070-C046-BC90-566C3568FF13}" destId="{F16DE10C-7250-4E41-9A18-4A25FE367DE5}" srcOrd="0" destOrd="0" presId="urn:microsoft.com/office/officeart/2005/8/layout/vList2"/>
    <dgm:cxn modelId="{1F54649F-7456-B547-9333-F93A309D3286}" type="presOf" srcId="{519C71D9-F923-1847-B959-8EC97A268359}" destId="{C3B993FF-35CC-044B-B6D9-22832AFBC9D5}" srcOrd="0" destOrd="0" presId="urn:microsoft.com/office/officeart/2005/8/layout/vList2"/>
    <dgm:cxn modelId="{C39C69AC-9EC3-824C-8B2D-C33C03D77428}" type="presOf" srcId="{607CFC0B-F8E7-47DE-ABBD-F1F4BFC8B121}" destId="{ECEB89A6-B91B-9C40-B1DF-9D4D4190CB97}" srcOrd="0" destOrd="0" presId="urn:microsoft.com/office/officeart/2005/8/layout/vList2"/>
    <dgm:cxn modelId="{99235EB4-3AA7-4B6C-AA50-001105611364}" srcId="{86D61360-B76B-407E-B2E6-63E01DB1C985}" destId="{C20C95AC-A871-48B7-A701-F40B7A1A739C}" srcOrd="0" destOrd="0" parTransId="{502363C1-31BE-4BF4-9E76-98AD1715B117}" sibTransId="{BBCDD0B2-A0F1-44F5-8BC0-14CD689B5B66}"/>
    <dgm:cxn modelId="{9770A4E6-8EB5-9F4A-B3B5-D7D06CCD13D2}" srcId="{86D61360-B76B-407E-B2E6-63E01DB1C985}" destId="{0CF5E437-7F6F-0749-BCE0-7680756A1786}" srcOrd="4" destOrd="0" parTransId="{A463505A-0C2F-2B4F-BDFC-DC8DF72807C1}" sibTransId="{C0985115-096F-354D-B260-DEEA4AAAB979}"/>
    <dgm:cxn modelId="{45DA8BEA-A9E3-AE4A-80E4-303FA3622BBD}" type="presOf" srcId="{35EFD47D-AF80-4E8F-8462-DC6BE7BD385F}" destId="{F37A6FEE-18A9-1743-927B-CBA00D521043}" srcOrd="0" destOrd="0" presId="urn:microsoft.com/office/officeart/2005/8/layout/vList2"/>
    <dgm:cxn modelId="{A22C78F0-9B6A-354C-A9E2-A0725E6D59AC}" type="presOf" srcId="{4919C48C-2B7B-4F42-802E-64C59EDFCC16}" destId="{9CB32394-A1FE-A640-9244-93DDD8F225F0}" srcOrd="0" destOrd="0" presId="urn:microsoft.com/office/officeart/2005/8/layout/vList2"/>
    <dgm:cxn modelId="{ABA2D7F6-B27D-3647-A33D-EF9B48240C57}" type="presOf" srcId="{F0EE74FA-B308-BA4A-9519-6DB1B2DE7920}" destId="{1F59B3B8-C695-EF49-908B-596ACD5F4187}" srcOrd="0" destOrd="0" presId="urn:microsoft.com/office/officeart/2005/8/layout/vList2"/>
    <dgm:cxn modelId="{08DC94E3-79F2-7F4A-B6B5-310EBCEC8C3C}" type="presParOf" srcId="{EE408E9C-9861-9441-8E64-0C645AD10432}" destId="{95F88E06-040F-2A4B-ADFF-6F3A5564AF6E}" srcOrd="0" destOrd="0" presId="urn:microsoft.com/office/officeart/2005/8/layout/vList2"/>
    <dgm:cxn modelId="{ABB81273-FD5C-6246-BD00-6231DA0676CF}" type="presParOf" srcId="{EE408E9C-9861-9441-8E64-0C645AD10432}" destId="{99A00BF6-E8E4-394A-BAFC-8C726FE8604B}" srcOrd="1" destOrd="0" presId="urn:microsoft.com/office/officeart/2005/8/layout/vList2"/>
    <dgm:cxn modelId="{2451DFB6-C395-C747-A6C7-8D10E77D7F26}" type="presParOf" srcId="{EE408E9C-9861-9441-8E64-0C645AD10432}" destId="{ECEB89A6-B91B-9C40-B1DF-9D4D4190CB97}" srcOrd="2" destOrd="0" presId="urn:microsoft.com/office/officeart/2005/8/layout/vList2"/>
    <dgm:cxn modelId="{1D7D66F9-7AD2-DD46-BA55-F9CD9C49BD4E}" type="presParOf" srcId="{EE408E9C-9861-9441-8E64-0C645AD10432}" destId="{0F61962E-CA0B-E845-8198-1FA05FFAB880}" srcOrd="3" destOrd="0" presId="urn:microsoft.com/office/officeart/2005/8/layout/vList2"/>
    <dgm:cxn modelId="{C53A745C-D8A1-4444-901A-D0DC350EA8A3}" type="presParOf" srcId="{EE408E9C-9861-9441-8E64-0C645AD10432}" destId="{D37EAA90-6A41-2B4B-845C-48EAA34E4787}" srcOrd="4" destOrd="0" presId="urn:microsoft.com/office/officeart/2005/8/layout/vList2"/>
    <dgm:cxn modelId="{B3311825-6810-B540-9A54-71746AEF08E5}" type="presParOf" srcId="{EE408E9C-9861-9441-8E64-0C645AD10432}" destId="{E589BA38-1053-D247-A338-0AE415E397F5}" srcOrd="5" destOrd="0" presId="urn:microsoft.com/office/officeart/2005/8/layout/vList2"/>
    <dgm:cxn modelId="{AA01A9D2-5510-DA40-B0EB-CE6E369888B4}" type="presParOf" srcId="{EE408E9C-9861-9441-8E64-0C645AD10432}" destId="{F37A6FEE-18A9-1743-927B-CBA00D521043}" srcOrd="6" destOrd="0" presId="urn:microsoft.com/office/officeart/2005/8/layout/vList2"/>
    <dgm:cxn modelId="{5D6B0102-2D3F-264D-99FC-FA23B5DBD2A4}" type="presParOf" srcId="{EE408E9C-9861-9441-8E64-0C645AD10432}" destId="{ED47F54E-A8E1-B441-8E68-6B5F05695208}" srcOrd="7" destOrd="0" presId="urn:microsoft.com/office/officeart/2005/8/layout/vList2"/>
    <dgm:cxn modelId="{0F282CE1-B375-DC43-8E04-EF610C8F6E67}" type="presParOf" srcId="{EE408E9C-9861-9441-8E64-0C645AD10432}" destId="{D5C4ED5C-88C0-1947-B227-19D1F0193B41}" srcOrd="8" destOrd="0" presId="urn:microsoft.com/office/officeart/2005/8/layout/vList2"/>
    <dgm:cxn modelId="{F6C16A9B-DB67-BF47-9834-4716B630FF49}" type="presParOf" srcId="{EE408E9C-9861-9441-8E64-0C645AD10432}" destId="{3C19C73A-7C38-8549-91C7-A30F85307561}" srcOrd="9" destOrd="0" presId="urn:microsoft.com/office/officeart/2005/8/layout/vList2"/>
    <dgm:cxn modelId="{60AB3B2D-1546-7349-98F9-3BE329378214}" type="presParOf" srcId="{EE408E9C-9861-9441-8E64-0C645AD10432}" destId="{E6276E40-0F54-8244-A225-569B5D798C0F}" srcOrd="10" destOrd="0" presId="urn:microsoft.com/office/officeart/2005/8/layout/vList2"/>
    <dgm:cxn modelId="{79C38ED8-DB61-6B4C-83F8-8646E2470510}" type="presParOf" srcId="{EE408E9C-9861-9441-8E64-0C645AD10432}" destId="{BDE118FE-D792-5A46-8E47-A6C9CF294277}" srcOrd="11" destOrd="0" presId="urn:microsoft.com/office/officeart/2005/8/layout/vList2"/>
    <dgm:cxn modelId="{AB9809D1-5CEA-664B-AEFD-537A672DA66D}" type="presParOf" srcId="{EE408E9C-9861-9441-8E64-0C645AD10432}" destId="{F16DE10C-7250-4E41-9A18-4A25FE367DE5}" srcOrd="12" destOrd="0" presId="urn:microsoft.com/office/officeart/2005/8/layout/vList2"/>
    <dgm:cxn modelId="{8E741869-7F10-814A-8827-D04E2FEA1FE1}" type="presParOf" srcId="{EE408E9C-9861-9441-8E64-0C645AD10432}" destId="{6471A897-DC5E-8347-AFA3-6F7788566E1E}" srcOrd="13" destOrd="0" presId="urn:microsoft.com/office/officeart/2005/8/layout/vList2"/>
    <dgm:cxn modelId="{9B028A3D-67C6-7A48-9F5A-43C70E25D080}" type="presParOf" srcId="{EE408E9C-9861-9441-8E64-0C645AD10432}" destId="{9CB32394-A1FE-A640-9244-93DDD8F225F0}" srcOrd="14" destOrd="0" presId="urn:microsoft.com/office/officeart/2005/8/layout/vList2"/>
    <dgm:cxn modelId="{AED85CE3-C482-4744-8EA3-8C8146CE65F2}" type="presParOf" srcId="{EE408E9C-9861-9441-8E64-0C645AD10432}" destId="{EFE0C90B-FF2A-3546-8D7F-59B1979A0E6E}" srcOrd="15" destOrd="0" presId="urn:microsoft.com/office/officeart/2005/8/layout/vList2"/>
    <dgm:cxn modelId="{D16CE1B7-8BE7-3241-BA87-EB78BCD7A130}" type="presParOf" srcId="{EE408E9C-9861-9441-8E64-0C645AD10432}" destId="{C3B993FF-35CC-044B-B6D9-22832AFBC9D5}" srcOrd="16" destOrd="0" presId="urn:microsoft.com/office/officeart/2005/8/layout/vList2"/>
    <dgm:cxn modelId="{E6E1C76D-3C0E-7A4C-A644-52F277B53BFA}" type="presParOf" srcId="{EE408E9C-9861-9441-8E64-0C645AD10432}" destId="{68EA89DA-EC93-7840-A044-BB9A658D7862}" srcOrd="17" destOrd="0" presId="urn:microsoft.com/office/officeart/2005/8/layout/vList2"/>
    <dgm:cxn modelId="{43C94991-8F68-A241-B3A8-99C4E41B9E27}" type="presParOf" srcId="{EE408E9C-9861-9441-8E64-0C645AD10432}" destId="{1F59B3B8-C695-EF49-908B-596ACD5F4187}" srcOrd="18" destOrd="0" presId="urn:microsoft.com/office/officeart/2005/8/layout/vList2"/>
    <dgm:cxn modelId="{5E894DB7-4BC2-1A48-BAE7-803606D539F0}" type="presParOf" srcId="{EE408E9C-9861-9441-8E64-0C645AD10432}" destId="{3930B096-4706-6246-9E94-B082F3820F9E}" srcOrd="19" destOrd="0" presId="urn:microsoft.com/office/officeart/2005/8/layout/vList2"/>
    <dgm:cxn modelId="{D3EE46A3-6E2B-BE4E-8C3B-B0C8F82050EF}" type="presParOf" srcId="{EE408E9C-9861-9441-8E64-0C645AD10432}" destId="{D4B6F232-B77E-124A-8CC2-A4DF74EEF57D}"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88E06-040F-2A4B-ADFF-6F3A5564AF6E}">
      <dsp:nvSpPr>
        <dsp:cNvPr id="0" name=""/>
        <dsp:cNvSpPr/>
      </dsp:nvSpPr>
      <dsp:spPr>
        <a:xfrm>
          <a:off x="0" y="29410"/>
          <a:ext cx="6263640" cy="17519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Review of research on climate persuasion</a:t>
          </a:r>
        </a:p>
      </dsp:txBody>
      <dsp:txXfrm>
        <a:off x="85522" y="114932"/>
        <a:ext cx="6092596" cy="1580884"/>
      </dsp:txXfrm>
    </dsp:sp>
    <dsp:sp modelId="{ECEB89A6-B91B-9C40-B1DF-9D4D4190CB97}">
      <dsp:nvSpPr>
        <dsp:cNvPr id="0" name=""/>
        <dsp:cNvSpPr/>
      </dsp:nvSpPr>
      <dsp:spPr>
        <a:xfrm>
          <a:off x="0" y="1876379"/>
          <a:ext cx="6263640" cy="1751928"/>
        </a:xfrm>
        <a:prstGeom prst="roundRect">
          <a:avLst/>
        </a:prstGeom>
        <a:solidFill>
          <a:schemeClr val="accent5">
            <a:hueOff val="-3423573"/>
            <a:satOff val="-26569"/>
            <a:lumOff val="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Review of research on reducing political polarization on climate</a:t>
          </a:r>
        </a:p>
      </dsp:txBody>
      <dsp:txXfrm>
        <a:off x="85522" y="1961901"/>
        <a:ext cx="6092596" cy="1580884"/>
      </dsp:txXfrm>
    </dsp:sp>
    <dsp:sp modelId="{F37A6FEE-18A9-1743-927B-CBA00D521043}">
      <dsp:nvSpPr>
        <dsp:cNvPr id="0" name=""/>
        <dsp:cNvSpPr/>
      </dsp:nvSpPr>
      <dsp:spPr>
        <a:xfrm>
          <a:off x="0" y="3723348"/>
          <a:ext cx="6263640" cy="1751928"/>
        </a:xfrm>
        <a:prstGeom prst="roundRect">
          <a:avLst/>
        </a:prstGeom>
        <a:solidFill>
          <a:schemeClr val="accent5">
            <a:hueOff val="-6847147"/>
            <a:satOff val="-53138"/>
            <a:lumOff val="9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Implications for the work of climate advocates</a:t>
          </a:r>
        </a:p>
      </dsp:txBody>
      <dsp:txXfrm>
        <a:off x="85522" y="3808870"/>
        <a:ext cx="6092596" cy="1580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88E06-040F-2A4B-ADFF-6F3A5564AF6E}">
      <dsp:nvSpPr>
        <dsp:cNvPr id="0" name=""/>
        <dsp:cNvSpPr/>
      </dsp:nvSpPr>
      <dsp:spPr>
        <a:xfrm>
          <a:off x="0" y="33444"/>
          <a:ext cx="6263640" cy="444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Persuasion works!</a:t>
          </a:r>
        </a:p>
      </dsp:txBody>
      <dsp:txXfrm>
        <a:off x="21704" y="55148"/>
        <a:ext cx="6220232" cy="401192"/>
      </dsp:txXfrm>
    </dsp:sp>
    <dsp:sp modelId="{ECEB89A6-B91B-9C40-B1DF-9D4D4190CB97}">
      <dsp:nvSpPr>
        <dsp:cNvPr id="0" name=""/>
        <dsp:cNvSpPr/>
      </dsp:nvSpPr>
      <dsp:spPr>
        <a:xfrm>
          <a:off x="0" y="532764"/>
          <a:ext cx="6263640" cy="444600"/>
        </a:xfrm>
        <a:prstGeom prst="roundRect">
          <a:avLst/>
        </a:prstGeom>
        <a:solidFill>
          <a:schemeClr val="accent5">
            <a:hueOff val="-684715"/>
            <a:satOff val="-5314"/>
            <a:lumOff val="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But you should expect small effects</a:t>
          </a:r>
        </a:p>
      </dsp:txBody>
      <dsp:txXfrm>
        <a:off x="21704" y="554468"/>
        <a:ext cx="6220232" cy="401192"/>
      </dsp:txXfrm>
    </dsp:sp>
    <dsp:sp modelId="{D37EAA90-6A41-2B4B-845C-48EAA34E4787}">
      <dsp:nvSpPr>
        <dsp:cNvPr id="0" name=""/>
        <dsp:cNvSpPr/>
      </dsp:nvSpPr>
      <dsp:spPr>
        <a:xfrm>
          <a:off x="0" y="1032084"/>
          <a:ext cx="6263640" cy="444600"/>
        </a:xfrm>
        <a:prstGeom prst="roundRect">
          <a:avLst/>
        </a:prstGeom>
        <a:solidFill>
          <a:schemeClr val="accent5">
            <a:hueOff val="-1369429"/>
            <a:satOff val="-10628"/>
            <a:lumOff val="1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No silver bullet</a:t>
          </a:r>
          <a:endParaRPr lang="en-US" sz="1900" kern="1200" dirty="0"/>
        </a:p>
      </dsp:txBody>
      <dsp:txXfrm>
        <a:off x="21704" y="1053788"/>
        <a:ext cx="6220232" cy="401192"/>
      </dsp:txXfrm>
    </dsp:sp>
    <dsp:sp modelId="{F37A6FEE-18A9-1743-927B-CBA00D521043}">
      <dsp:nvSpPr>
        <dsp:cNvPr id="0" name=""/>
        <dsp:cNvSpPr/>
      </dsp:nvSpPr>
      <dsp:spPr>
        <a:xfrm>
          <a:off x="0" y="1531404"/>
          <a:ext cx="6263640" cy="444600"/>
        </a:xfrm>
        <a:prstGeom prst="roundRect">
          <a:avLst/>
        </a:prstGeom>
        <a:solidFill>
          <a:schemeClr val="accent5">
            <a:hueOff val="-2054144"/>
            <a:satOff val="-15941"/>
            <a:lumOff val="2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Test. Test. Test.</a:t>
          </a:r>
        </a:p>
      </dsp:txBody>
      <dsp:txXfrm>
        <a:off x="21704" y="1553108"/>
        <a:ext cx="6220232" cy="401192"/>
      </dsp:txXfrm>
    </dsp:sp>
    <dsp:sp modelId="{D5C4ED5C-88C0-1947-B227-19D1F0193B41}">
      <dsp:nvSpPr>
        <dsp:cNvPr id="0" name=""/>
        <dsp:cNvSpPr/>
      </dsp:nvSpPr>
      <dsp:spPr>
        <a:xfrm>
          <a:off x="0" y="2030724"/>
          <a:ext cx="6263640" cy="444600"/>
        </a:xfrm>
        <a:prstGeom prst="roundRect">
          <a:avLst/>
        </a:prstGeom>
        <a:solidFill>
          <a:schemeClr val="accent5">
            <a:hueOff val="-2738859"/>
            <a:satOff val="-21255"/>
            <a:lumOff val="3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Policy support is hard</a:t>
          </a:r>
          <a:endParaRPr lang="en-US" sz="1900" kern="1200" dirty="0"/>
        </a:p>
      </dsp:txBody>
      <dsp:txXfrm>
        <a:off x="21704" y="2052428"/>
        <a:ext cx="6220232" cy="401192"/>
      </dsp:txXfrm>
    </dsp:sp>
    <dsp:sp modelId="{E6276E40-0F54-8244-A225-569B5D798C0F}">
      <dsp:nvSpPr>
        <dsp:cNvPr id="0" name=""/>
        <dsp:cNvSpPr/>
      </dsp:nvSpPr>
      <dsp:spPr>
        <a:xfrm>
          <a:off x="0" y="2530044"/>
          <a:ext cx="6263640" cy="444600"/>
        </a:xfrm>
        <a:prstGeom prst="roundRect">
          <a:avLst/>
        </a:prstGeom>
        <a:solidFill>
          <a:schemeClr val="accent5">
            <a:hueOff val="-3423573"/>
            <a:satOff val="-26569"/>
            <a:lumOff val="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Mostly white data</a:t>
          </a:r>
        </a:p>
      </dsp:txBody>
      <dsp:txXfrm>
        <a:off x="21704" y="2551748"/>
        <a:ext cx="6220232" cy="401192"/>
      </dsp:txXfrm>
    </dsp:sp>
    <dsp:sp modelId="{F16DE10C-7250-4E41-9A18-4A25FE367DE5}">
      <dsp:nvSpPr>
        <dsp:cNvPr id="0" name=""/>
        <dsp:cNvSpPr/>
      </dsp:nvSpPr>
      <dsp:spPr>
        <a:xfrm>
          <a:off x="0" y="3029364"/>
          <a:ext cx="6263640" cy="444600"/>
        </a:xfrm>
        <a:prstGeom prst="roundRect">
          <a:avLst/>
        </a:prstGeom>
        <a:solidFill>
          <a:schemeClr val="accent5">
            <a:hueOff val="-4108288"/>
            <a:satOff val="-31883"/>
            <a:lumOff val="5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Men have hard heads</a:t>
          </a:r>
          <a:endParaRPr lang="en-US" sz="1900" kern="1200" dirty="0"/>
        </a:p>
      </dsp:txBody>
      <dsp:txXfrm>
        <a:off x="21704" y="3051068"/>
        <a:ext cx="6220232" cy="401192"/>
      </dsp:txXfrm>
    </dsp:sp>
    <dsp:sp modelId="{9CB32394-A1FE-A640-9244-93DDD8F225F0}">
      <dsp:nvSpPr>
        <dsp:cNvPr id="0" name=""/>
        <dsp:cNvSpPr/>
      </dsp:nvSpPr>
      <dsp:spPr>
        <a:xfrm>
          <a:off x="0" y="3528684"/>
          <a:ext cx="6263640" cy="444600"/>
        </a:xfrm>
        <a:prstGeom prst="roundRect">
          <a:avLst/>
        </a:prstGeom>
        <a:solidFill>
          <a:schemeClr val="accent5">
            <a:hueOff val="-4793003"/>
            <a:satOff val="-37197"/>
            <a:lumOff val="6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Still target and tailor</a:t>
          </a:r>
        </a:p>
      </dsp:txBody>
      <dsp:txXfrm>
        <a:off x="21704" y="3550388"/>
        <a:ext cx="6220232" cy="401192"/>
      </dsp:txXfrm>
    </dsp:sp>
    <dsp:sp modelId="{C3B993FF-35CC-044B-B6D9-22832AFBC9D5}">
      <dsp:nvSpPr>
        <dsp:cNvPr id="0" name=""/>
        <dsp:cNvSpPr/>
      </dsp:nvSpPr>
      <dsp:spPr>
        <a:xfrm>
          <a:off x="0" y="4028003"/>
          <a:ext cx="6263640" cy="444600"/>
        </a:xfrm>
        <a:prstGeom prst="roundRect">
          <a:avLst/>
        </a:prstGeom>
        <a:solidFill>
          <a:schemeClr val="accent5">
            <a:hueOff val="-5477717"/>
            <a:satOff val="-42510"/>
            <a:lumOff val="72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Target both sides of the aisle</a:t>
          </a:r>
        </a:p>
      </dsp:txBody>
      <dsp:txXfrm>
        <a:off x="21704" y="4049707"/>
        <a:ext cx="6220232" cy="401192"/>
      </dsp:txXfrm>
    </dsp:sp>
    <dsp:sp modelId="{1F59B3B8-C695-EF49-908B-596ACD5F4187}">
      <dsp:nvSpPr>
        <dsp:cNvPr id="0" name=""/>
        <dsp:cNvSpPr/>
      </dsp:nvSpPr>
      <dsp:spPr>
        <a:xfrm>
          <a:off x="0" y="4527323"/>
          <a:ext cx="6263640" cy="444600"/>
        </a:xfrm>
        <a:prstGeom prst="roundRect">
          <a:avLst/>
        </a:prstGeom>
        <a:solidFill>
          <a:schemeClr val="accent5">
            <a:hueOff val="-6162432"/>
            <a:satOff val="-47824"/>
            <a:lumOff val="81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Don’t forget our other tools in the toolbox</a:t>
          </a:r>
        </a:p>
      </dsp:txBody>
      <dsp:txXfrm>
        <a:off x="21704" y="4549027"/>
        <a:ext cx="6220232" cy="401192"/>
      </dsp:txXfrm>
    </dsp:sp>
    <dsp:sp modelId="{D4B6F232-B77E-124A-8CC2-A4DF74EEF57D}">
      <dsp:nvSpPr>
        <dsp:cNvPr id="0" name=""/>
        <dsp:cNvSpPr/>
      </dsp:nvSpPr>
      <dsp:spPr>
        <a:xfrm>
          <a:off x="0" y="5026643"/>
          <a:ext cx="6263640" cy="444600"/>
        </a:xfrm>
        <a:prstGeom prst="roundRect">
          <a:avLst/>
        </a:prstGeom>
        <a:solidFill>
          <a:schemeClr val="accent5">
            <a:hueOff val="-6847147"/>
            <a:satOff val="-53138"/>
            <a:lumOff val="9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Organizing the future</a:t>
          </a:r>
          <a:endParaRPr lang="en-US" sz="1900" kern="1200" dirty="0"/>
        </a:p>
      </dsp:txBody>
      <dsp:txXfrm>
        <a:off x="21704" y="5048347"/>
        <a:ext cx="6220232" cy="4011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4B544E-A66A-1141-8069-D8AD65B42A55}"/>
              </a:ext>
            </a:extLst>
          </p:cNvPr>
          <p:cNvSpPr>
            <a:spLocks noGrp="1"/>
          </p:cNvSpPr>
          <p:nvPr>
            <p:ph type="hdr" sz="quarter"/>
          </p:nvPr>
        </p:nvSpPr>
        <p:spPr>
          <a:xfrm>
            <a:off x="0" y="0"/>
            <a:ext cx="664528" cy="205172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4E9BE9-6182-FF45-9249-40D4070A68FF}"/>
              </a:ext>
            </a:extLst>
          </p:cNvPr>
          <p:cNvSpPr>
            <a:spLocks noGrp="1"/>
          </p:cNvSpPr>
          <p:nvPr>
            <p:ph type="dt" sz="quarter" idx="1"/>
          </p:nvPr>
        </p:nvSpPr>
        <p:spPr>
          <a:xfrm>
            <a:off x="868642" y="0"/>
            <a:ext cx="664528" cy="2051723"/>
          </a:xfrm>
          <a:prstGeom prst="rect">
            <a:avLst/>
          </a:prstGeom>
        </p:spPr>
        <p:txBody>
          <a:bodyPr vert="horz" lIns="91440" tIns="45720" rIns="91440" bIns="45720" rtlCol="0"/>
          <a:lstStyle>
            <a:lvl1pPr algn="r">
              <a:defRPr sz="1200"/>
            </a:lvl1pPr>
          </a:lstStyle>
          <a:p>
            <a:fld id="{31E97CEF-4026-E445-ABE0-3C74A047514D}" type="datetimeFigureOut">
              <a:rPr lang="en-US" smtClean="0"/>
              <a:t>1/26/22</a:t>
            </a:fld>
            <a:endParaRPr lang="en-US"/>
          </a:p>
        </p:txBody>
      </p:sp>
      <p:sp>
        <p:nvSpPr>
          <p:cNvPr id="4" name="Footer Placeholder 3">
            <a:extLst>
              <a:ext uri="{FF2B5EF4-FFF2-40B4-BE49-F238E27FC236}">
                <a16:creationId xmlns:a16="http://schemas.microsoft.com/office/drawing/2014/main" id="{353EE356-23B4-CF4D-98C2-719FAC19C125}"/>
              </a:ext>
            </a:extLst>
          </p:cNvPr>
          <p:cNvSpPr>
            <a:spLocks noGrp="1"/>
          </p:cNvSpPr>
          <p:nvPr>
            <p:ph type="ftr" sz="quarter" idx="2"/>
          </p:nvPr>
        </p:nvSpPr>
        <p:spPr>
          <a:xfrm>
            <a:off x="0" y="38840706"/>
            <a:ext cx="664528" cy="205171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5336E9-8E79-D34E-85F5-0EC03600CC99}"/>
              </a:ext>
            </a:extLst>
          </p:cNvPr>
          <p:cNvSpPr>
            <a:spLocks noGrp="1"/>
          </p:cNvSpPr>
          <p:nvPr>
            <p:ph type="sldNum" sz="quarter" idx="3"/>
          </p:nvPr>
        </p:nvSpPr>
        <p:spPr>
          <a:xfrm>
            <a:off x="868642" y="38840706"/>
            <a:ext cx="664528" cy="2051718"/>
          </a:xfrm>
          <a:prstGeom prst="rect">
            <a:avLst/>
          </a:prstGeom>
        </p:spPr>
        <p:txBody>
          <a:bodyPr vert="horz" lIns="91440" tIns="45720" rIns="91440" bIns="45720" rtlCol="0" anchor="b"/>
          <a:lstStyle>
            <a:lvl1pPr algn="r">
              <a:defRPr sz="1200"/>
            </a:lvl1pPr>
          </a:lstStyle>
          <a:p>
            <a:fld id="{A73440EA-91A3-DD4C-B740-E48B86BFF4CD}" type="slidenum">
              <a:rPr lang="en-US" smtClean="0"/>
              <a:t>‹#›</a:t>
            </a:fld>
            <a:endParaRPr lang="en-US"/>
          </a:p>
        </p:txBody>
      </p:sp>
    </p:spTree>
    <p:extLst>
      <p:ext uri="{BB962C8B-B14F-4D97-AF65-F5344CB8AC3E}">
        <p14:creationId xmlns:p14="http://schemas.microsoft.com/office/powerpoint/2010/main" val="3909693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64528" cy="20517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68642" y="0"/>
            <a:ext cx="664528" cy="2051723"/>
          </a:xfrm>
          <a:prstGeom prst="rect">
            <a:avLst/>
          </a:prstGeom>
        </p:spPr>
        <p:txBody>
          <a:bodyPr vert="horz" lIns="91440" tIns="45720" rIns="91440" bIns="45720" rtlCol="0"/>
          <a:lstStyle>
            <a:lvl1pPr algn="r">
              <a:defRPr sz="1200"/>
            </a:lvl1pPr>
          </a:lstStyle>
          <a:p>
            <a:fld id="{4561500F-A4A4-1148-A54C-CAFFDE641433}" type="datetimeFigureOut">
              <a:rPr lang="en-US" smtClean="0"/>
              <a:t>1/26/22</a:t>
            </a:fld>
            <a:endParaRPr lang="en-US"/>
          </a:p>
        </p:txBody>
      </p:sp>
      <p:sp>
        <p:nvSpPr>
          <p:cNvPr id="4" name="Slide Image Placeholder 3"/>
          <p:cNvSpPr>
            <a:spLocks noGrp="1" noRot="1" noChangeAspect="1"/>
          </p:cNvSpPr>
          <p:nvPr>
            <p:ph type="sldImg" idx="2"/>
          </p:nvPr>
        </p:nvSpPr>
        <p:spPr>
          <a:xfrm>
            <a:off x="-11501438" y="5111750"/>
            <a:ext cx="24536401" cy="13801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3353" y="19679478"/>
            <a:ext cx="1226820" cy="1610139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8840706"/>
            <a:ext cx="664528" cy="2051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68642" y="38840706"/>
            <a:ext cx="664528" cy="2051718"/>
          </a:xfrm>
          <a:prstGeom prst="rect">
            <a:avLst/>
          </a:prstGeom>
        </p:spPr>
        <p:txBody>
          <a:bodyPr vert="horz" lIns="91440" tIns="45720" rIns="91440" bIns="45720" rtlCol="0" anchor="b"/>
          <a:lstStyle>
            <a:lvl1pPr algn="r">
              <a:defRPr sz="1200"/>
            </a:lvl1pPr>
          </a:lstStyle>
          <a:p>
            <a:fld id="{5824A1CD-8835-534B-96CD-12BAF95CEE26}" type="slidenum">
              <a:rPr lang="en-US" smtClean="0"/>
              <a:t>‹#›</a:t>
            </a:fld>
            <a:endParaRPr lang="en-US"/>
          </a:p>
        </p:txBody>
      </p:sp>
    </p:spTree>
    <p:extLst>
      <p:ext uri="{BB962C8B-B14F-4D97-AF65-F5344CB8AC3E}">
        <p14:creationId xmlns:p14="http://schemas.microsoft.com/office/powerpoint/2010/main" val="40686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climateadvocacylab.us10.list-manage.com/track/click?u=9f4995522bb365f00f5d40871&amp;id=5b34de7d9e&amp;e=52ea45e388"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climateadvocacylab.us10.list-manage.com/track/click?u=9f4995522bb365f00f5d40871&amp;id=99a657afd5&amp;e=52ea45e388"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1438" y="5111750"/>
            <a:ext cx="24536401" cy="1380172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We’re just going to give it a few minutes to allow for some stragglers to join!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Alright, lets get started! My name’s Rebecca and I’m the Program Lead at the Lab. Also on the call is my Sean, our 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we get started, I just wanted to flag a few logistics. If at any point you have any questions about what we’re covering, feel free to drop it into the Chat box below. We try to make this presentation pretty interactive so if you have some thoughts and want to weigh in, feel free to unmute yourself to speak.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I’ll be leading the webinar and focusing on the presentation, Sean will be monitoring the chat and calling things out for me if necessary. </a:t>
            </a:r>
          </a:p>
          <a:p>
            <a:r>
              <a:rPr lang="en-US" sz="1200" kern="1200" dirty="0">
                <a:solidFill>
                  <a:schemeClr val="tx1"/>
                </a:solidFill>
                <a:effectLst/>
                <a:latin typeface="+mn-lt"/>
                <a:ea typeface="+mn-ea"/>
                <a:cs typeface="+mn-cs"/>
              </a:rPr>
              <a:t> Alright? Cool! </a:t>
            </a:r>
          </a:p>
        </p:txBody>
      </p:sp>
      <p:sp>
        <p:nvSpPr>
          <p:cNvPr id="4" name="Slide Number Placeholder 3"/>
          <p:cNvSpPr>
            <a:spLocks noGrp="1"/>
          </p:cNvSpPr>
          <p:nvPr>
            <p:ph type="sldNum" sz="quarter" idx="10"/>
          </p:nvPr>
        </p:nvSpPr>
        <p:spPr/>
        <p:txBody>
          <a:bodyPr/>
          <a:lstStyle/>
          <a:p>
            <a:fld id="{EE52382C-01D2-8A41-8C83-CF602564DE7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80523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ed61f5652_0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ed61f5652_0_3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50" dirty="0">
              <a:solidFill>
                <a:srgbClr val="3C4043"/>
              </a:solidFill>
              <a:highlight>
                <a:srgbClr val="FFFFFF"/>
              </a:highlight>
              <a:latin typeface="Roboto"/>
              <a:ea typeface="Roboto"/>
              <a:cs typeface="Roboto"/>
              <a:sym typeface="Roboto"/>
            </a:endParaRPr>
          </a:p>
        </p:txBody>
      </p:sp>
      <p:sp>
        <p:nvSpPr>
          <p:cNvPr id="186" name="Google Shape;186;g10ed61f5652_0_3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ed61f5652_0_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ed61f5652_0_3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6" name="Google Shape;196;g10ed61f5652_0_3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3" name="Google Shape;2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4" name="Google Shape;2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0e4c3c031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0e4c3c031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0e4c3c031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Caitlin N. Benedict:</a:t>
            </a:r>
          </a:p>
          <a:p>
            <a:r>
              <a:rPr lang="en-US" sz="1200" kern="1200" dirty="0">
                <a:solidFill>
                  <a:schemeClr val="tx1"/>
                </a:solidFill>
                <a:effectLst/>
                <a:latin typeface="+mn-lt"/>
                <a:ea typeface="+mn-ea"/>
                <a:cs typeface="+mn-cs"/>
              </a:rPr>
              <a:t>"I graduated from University of California Irvine with a Master's in Social Ecology in December 2021 where I studied climate change communication. I now have an </a:t>
            </a:r>
            <a:r>
              <a:rPr lang="en-US" sz="1200" kern="1200" dirty="0" err="1">
                <a:solidFill>
                  <a:schemeClr val="tx1"/>
                </a:solidFill>
                <a:effectLst/>
                <a:latin typeface="+mn-lt"/>
                <a:ea typeface="+mn-ea"/>
                <a:cs typeface="+mn-cs"/>
              </a:rPr>
              <a:t>Americorps</a:t>
            </a:r>
            <a:r>
              <a:rPr lang="en-US" sz="1200" kern="1200" dirty="0">
                <a:solidFill>
                  <a:schemeClr val="tx1"/>
                </a:solidFill>
                <a:effectLst/>
                <a:latin typeface="+mn-lt"/>
                <a:ea typeface="+mn-ea"/>
                <a:cs typeface="+mn-cs"/>
              </a:rPr>
              <a:t> fellowship with California Climate Action Corps where I work with the city government of San Jose on community engagement and outreach for their climate action plan."</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Jacob B. Rode:</a:t>
            </a:r>
          </a:p>
          <a:p>
            <a:r>
              <a:rPr lang="en-US" sz="1200" kern="1200" dirty="0">
                <a:solidFill>
                  <a:schemeClr val="tx1"/>
                </a:solidFill>
                <a:effectLst/>
                <a:latin typeface="+mn-lt"/>
                <a:ea typeface="+mn-ea"/>
                <a:cs typeface="+mn-cs"/>
              </a:rPr>
              <a:t>I received a PhD in social psychology from the University of California, Irvine. I am currently a postdoc at Harvard University, where I teach courses and conduct research. My research interests include motivated reasoning and partisan bias with a specific focus on environmental attitudes.</a:t>
            </a:r>
          </a:p>
          <a:p>
            <a:endParaRPr lang="en-US" dirty="0"/>
          </a:p>
        </p:txBody>
      </p:sp>
      <p:sp>
        <p:nvSpPr>
          <p:cNvPr id="4" name="Slide Number Placeholder 3"/>
          <p:cNvSpPr>
            <a:spLocks noGrp="1"/>
          </p:cNvSpPr>
          <p:nvPr>
            <p:ph type="sldNum" sz="quarter" idx="5"/>
          </p:nvPr>
        </p:nvSpPr>
        <p:spPr/>
        <p:txBody>
          <a:bodyPr/>
          <a:lstStyle/>
          <a:p>
            <a:fld id="{5824A1CD-8835-534B-96CD-12BAF95CEE26}" type="slidenum">
              <a:rPr lang="en-US" smtClean="0"/>
              <a:t>2</a:t>
            </a:fld>
            <a:endParaRPr lang="en-US"/>
          </a:p>
        </p:txBody>
      </p:sp>
    </p:spTree>
    <p:extLst>
      <p:ext uri="{BB962C8B-B14F-4D97-AF65-F5344CB8AC3E}">
        <p14:creationId xmlns:p14="http://schemas.microsoft.com/office/powerpoint/2010/main" val="741854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75 selected reports (58 emailed)</a:t>
            </a:r>
            <a:endParaRPr/>
          </a:p>
        </p:txBody>
      </p:sp>
      <p:sp>
        <p:nvSpPr>
          <p:cNvPr id="284" name="Google Shape;28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0ed61f5652_0_3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0ed61f5652_0_3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10ed61f5652_0_3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e4c3c031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10e4c3c0318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10e4c3c0318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0921daa8b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10921daa8b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10921daa8b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0e4c3c0318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0e4c3c0318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10e4c3c0318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0e4c3c0318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10e4c3c0318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Belief more malleable</a:t>
            </a:r>
            <a:endParaRPr/>
          </a:p>
        </p:txBody>
      </p:sp>
      <p:sp>
        <p:nvSpPr>
          <p:cNvPr id="338" name="Google Shape;338;g10e4c3c0318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8" name="Google Shape;3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Jacob start</a:t>
            </a: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0ed61f5652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0ed61f5652_0_3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10ed61f5652_0_3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Sig moderator. Sig difference between pos and neg, but not sig between neg and mixed</a:t>
            </a:r>
            <a:endParaRPr dirty="0"/>
          </a:p>
        </p:txBody>
      </p:sp>
      <p:sp>
        <p:nvSpPr>
          <p:cNvPr id="382" name="Google Shape;38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 = number of independent samples</a:t>
            </a:r>
            <a:endParaRPr dirty="0"/>
          </a:p>
          <a:p>
            <a:pPr marL="0" lvl="0" indent="0" algn="l" rtl="0">
              <a:spcBef>
                <a:spcPts val="0"/>
              </a:spcBef>
              <a:spcAft>
                <a:spcPts val="0"/>
              </a:spcAft>
              <a:buNone/>
            </a:pPr>
            <a:r>
              <a:rPr lang="en-US" dirty="0"/>
              <a:t>K = number of effect sizes</a:t>
            </a:r>
            <a:endParaRPr dirty="0"/>
          </a:p>
        </p:txBody>
      </p:sp>
      <p:sp>
        <p:nvSpPr>
          <p:cNvPr id="396" name="Google Shape;39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8" name="Google Shape;42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1" name="Google Shape;44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ed61f5652_0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ed61f5652_0_3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10ed61f5652_0_3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7" name="Google Shape;44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0921daa8b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10921daa8b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4" name="Google Shape;454;g10921daa8b1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0" name="Google Shape;46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0ed6eda43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Narrative review expands the population of studies compared to quantitative (</a:t>
            </a:r>
            <a:r>
              <a:rPr lang="en-US" dirty="0" err="1"/>
              <a:t>eg</a:t>
            </a:r>
            <a:r>
              <a:rPr lang="en-US" dirty="0"/>
              <a:t> don’t need control condition)</a:t>
            </a:r>
            <a:endParaRPr dirty="0"/>
          </a:p>
        </p:txBody>
      </p:sp>
      <p:sp>
        <p:nvSpPr>
          <p:cNvPr id="471" name="Google Shape;471;g10ed6eda43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921daa8b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921daa8b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g10921daa8b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Persuasion works!</a:t>
            </a:r>
          </a:p>
          <a:p>
            <a:pPr lvl="1"/>
            <a:r>
              <a:rPr lang="en-US" sz="1200" kern="1200" dirty="0">
                <a:solidFill>
                  <a:schemeClr val="tx1"/>
                </a:solidFill>
                <a:effectLst/>
                <a:latin typeface="+mn-lt"/>
                <a:ea typeface="+mn-ea"/>
                <a:cs typeface="+mn-cs"/>
              </a:rPr>
              <a:t>Small, but not zero effects</a:t>
            </a:r>
          </a:p>
          <a:p>
            <a:pPr lvl="2"/>
            <a:r>
              <a:rPr lang="en-US" sz="1200" kern="1200" dirty="0">
                <a:solidFill>
                  <a:schemeClr val="tx1"/>
                </a:solidFill>
                <a:effectLst/>
                <a:latin typeface="+mn-lt"/>
                <a:ea typeface="+mn-ea"/>
                <a:cs typeface="+mn-cs"/>
              </a:rPr>
              <a:t>changing the mind of only one out of 43 people seeing a message. </a:t>
            </a:r>
          </a:p>
          <a:p>
            <a:pPr lvl="1"/>
            <a:r>
              <a:rPr lang="en-US" sz="1200" kern="1200" dirty="0">
                <a:solidFill>
                  <a:schemeClr val="tx1"/>
                </a:solidFill>
                <a:effectLst/>
                <a:latin typeface="+mn-lt"/>
                <a:ea typeface="+mn-ea"/>
                <a:cs typeface="+mn-cs"/>
              </a:rPr>
              <a:t>this can’t ever be taken for granted</a:t>
            </a:r>
          </a:p>
          <a:p>
            <a:pPr lvl="1"/>
            <a:r>
              <a:rPr lang="en-US" sz="1200" kern="1200" dirty="0">
                <a:solidFill>
                  <a:schemeClr val="tx1"/>
                </a:solidFill>
                <a:effectLst/>
                <a:latin typeface="+mn-lt"/>
                <a:ea typeface="+mn-ea"/>
                <a:cs typeface="+mn-cs"/>
              </a:rPr>
              <a:t>Other reviews of political advertising and contact have found </a:t>
            </a:r>
            <a:r>
              <a:rPr lang="en-US" sz="1200" b="1" kern="1200" dirty="0">
                <a:solidFill>
                  <a:schemeClr val="tx1"/>
                </a:solidFill>
                <a:effectLst/>
                <a:latin typeface="+mn-lt"/>
                <a:ea typeface="+mn-ea"/>
                <a:cs typeface="+mn-cs"/>
                <a:hlinkClick r:id="rId3"/>
              </a:rPr>
              <a:t>small effects</a:t>
            </a:r>
            <a:r>
              <a:rPr lang="en-US" sz="1200" kern="1200" dirty="0">
                <a:solidFill>
                  <a:schemeClr val="tx1"/>
                </a:solidFill>
                <a:effectLst/>
                <a:latin typeface="+mn-lt"/>
                <a:ea typeface="+mn-ea"/>
                <a:cs typeface="+mn-cs"/>
              </a:rPr>
              <a:t>, or in some circumstances </a:t>
            </a:r>
            <a:r>
              <a:rPr lang="en-US" sz="1200" b="1" kern="1200" dirty="0">
                <a:solidFill>
                  <a:schemeClr val="tx1"/>
                </a:solidFill>
                <a:effectLst/>
                <a:latin typeface="+mn-lt"/>
                <a:ea typeface="+mn-ea"/>
                <a:cs typeface="+mn-cs"/>
                <a:hlinkClick r:id="rId4"/>
              </a:rPr>
              <a:t>NO effect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But you should expect small effects</a:t>
            </a:r>
          </a:p>
          <a:p>
            <a:r>
              <a:rPr lang="en-US" sz="1200" kern="1200" dirty="0">
                <a:solidFill>
                  <a:schemeClr val="tx1"/>
                </a:solidFill>
                <a:effectLst/>
                <a:latin typeface="+mn-lt"/>
                <a:ea typeface="+mn-ea"/>
                <a:cs typeface="+mn-cs"/>
              </a:rPr>
              <a:t>      Take-away from this research should not be “persuasion can’t be done’</a:t>
            </a:r>
          </a:p>
          <a:p>
            <a:pPr lvl="1"/>
            <a:r>
              <a:rPr lang="en-US" sz="1200" kern="1200" dirty="0">
                <a:solidFill>
                  <a:schemeClr val="tx1"/>
                </a:solidFill>
                <a:effectLst/>
                <a:latin typeface="+mn-lt"/>
                <a:ea typeface="+mn-ea"/>
                <a:cs typeface="+mn-cs"/>
              </a:rPr>
              <a:t>But rather…</a:t>
            </a:r>
          </a:p>
          <a:p>
            <a:pPr lvl="2"/>
            <a:r>
              <a:rPr lang="en-US" sz="1200" kern="1200" dirty="0">
                <a:solidFill>
                  <a:schemeClr val="tx1"/>
                </a:solidFill>
                <a:effectLst/>
                <a:latin typeface="+mn-lt"/>
                <a:ea typeface="+mn-ea"/>
                <a:cs typeface="+mn-cs"/>
              </a:rPr>
              <a:t>Our prior should be small effects</a:t>
            </a:r>
          </a:p>
          <a:p>
            <a:pPr lvl="3"/>
            <a:r>
              <a:rPr lang="en-US" sz="1200" kern="1200" dirty="0">
                <a:solidFill>
                  <a:schemeClr val="tx1"/>
                </a:solidFill>
                <a:effectLst/>
                <a:latin typeface="+mn-lt"/>
                <a:ea typeface="+mn-ea"/>
                <a:cs typeface="+mn-cs"/>
              </a:rPr>
              <a:t>Based on 10,000</a:t>
            </a:r>
          </a:p>
          <a:p>
            <a:pPr lvl="2"/>
            <a:r>
              <a:rPr lang="en-US" sz="1200" kern="1200" dirty="0">
                <a:solidFill>
                  <a:schemeClr val="tx1"/>
                </a:solidFill>
                <a:effectLst/>
                <a:latin typeface="+mn-lt"/>
                <a:ea typeface="+mn-ea"/>
                <a:cs typeface="+mn-cs"/>
              </a:rPr>
              <a:t>“persuasion needs to be carefully designed and tested”</a:t>
            </a:r>
          </a:p>
          <a:p>
            <a:r>
              <a:rPr lang="en-US" sz="1200" kern="1200" dirty="0">
                <a:solidFill>
                  <a:schemeClr val="tx1"/>
                </a:solidFill>
                <a:effectLst/>
                <a:latin typeface="+mn-lt"/>
                <a:ea typeface="+mn-ea"/>
                <a:cs typeface="+mn-cs"/>
              </a:rPr>
              <a:t>No silver bullet</a:t>
            </a:r>
          </a:p>
          <a:p>
            <a:r>
              <a:rPr lang="en-US" sz="1200" kern="1200" dirty="0">
                <a:solidFill>
                  <a:schemeClr val="tx1"/>
                </a:solidFill>
                <a:effectLst/>
                <a:latin typeface="+mn-lt"/>
                <a:ea typeface="+mn-ea"/>
                <a:cs typeface="+mn-cs"/>
              </a:rPr>
              <a:t>	No message strategy was clear winner in either study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Test. Test. Test.</a:t>
            </a:r>
          </a:p>
          <a:p>
            <a:pPr lvl="1"/>
            <a:r>
              <a:rPr lang="en-US" sz="1200" kern="1200" dirty="0">
                <a:solidFill>
                  <a:schemeClr val="tx1"/>
                </a:solidFill>
                <a:effectLst/>
                <a:latin typeface="+mn-lt"/>
                <a:ea typeface="+mn-ea"/>
                <a:cs typeface="+mn-cs"/>
              </a:rPr>
              <a:t>Backfire effects are real</a:t>
            </a:r>
          </a:p>
          <a:p>
            <a:pPr lvl="1"/>
            <a:r>
              <a:rPr lang="en-US" sz="1200" kern="1200" dirty="0">
                <a:solidFill>
                  <a:schemeClr val="tx1"/>
                </a:solidFill>
                <a:effectLst/>
                <a:latin typeface="+mn-lt"/>
                <a:ea typeface="+mn-ea"/>
                <a:cs typeface="+mn-cs"/>
              </a:rPr>
              <a:t>Cited often in polarization paper</a:t>
            </a:r>
          </a:p>
          <a:p>
            <a:pPr lvl="1"/>
            <a:r>
              <a:rPr lang="en-US" sz="1200" kern="1200" dirty="0">
                <a:solidFill>
                  <a:schemeClr val="tx1"/>
                </a:solidFill>
                <a:effectLst/>
                <a:latin typeface="+mn-lt"/>
                <a:ea typeface="+mn-ea"/>
                <a:cs typeface="+mn-cs"/>
              </a:rPr>
              <a:t>Importance of testing first (with a control) when trying persuasion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Policy support is hard</a:t>
            </a:r>
          </a:p>
          <a:p>
            <a:pPr lvl="1"/>
            <a:r>
              <a:rPr lang="en-US" sz="1200" kern="1200" dirty="0">
                <a:solidFill>
                  <a:schemeClr val="tx1"/>
                </a:solidFill>
                <a:effectLst/>
                <a:latin typeface="+mn-lt"/>
                <a:ea typeface="+mn-ea"/>
                <a:cs typeface="+mn-cs"/>
              </a:rPr>
              <a:t>Beliefs easier to change than policy attitudes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Mostly white data</a:t>
            </a:r>
          </a:p>
          <a:p>
            <a:pPr lvl="1"/>
            <a:r>
              <a:rPr lang="en-US" sz="1200" kern="1200" dirty="0">
                <a:solidFill>
                  <a:schemeClr val="tx1"/>
                </a:solidFill>
                <a:effectLst/>
                <a:latin typeface="+mn-lt"/>
                <a:ea typeface="+mn-ea"/>
                <a:cs typeface="+mn-cs"/>
              </a:rPr>
              <a:t>available studies were with participant pools that ranged (with two exceptions) from 60%–90% white (averaging 74% white). </a:t>
            </a:r>
          </a:p>
          <a:p>
            <a:pPr lvl="1"/>
            <a:r>
              <a:rPr lang="en-US" sz="1200" kern="1200" dirty="0">
                <a:solidFill>
                  <a:schemeClr val="tx1"/>
                </a:solidFill>
                <a:effectLst/>
                <a:latin typeface="+mn-lt"/>
                <a:ea typeface="+mn-ea"/>
                <a:cs typeface="+mn-cs"/>
              </a:rPr>
              <a:t>No message buckets were particularly oriented towards those of color or focused on climate justice.</a:t>
            </a:r>
            <a:endParaRPr lang="en-US" dirty="0">
              <a:effectLst/>
            </a:endParaRPr>
          </a:p>
          <a:p>
            <a:pPr lvl="1"/>
            <a:r>
              <a:rPr lang="en-US" sz="1200" kern="1200" dirty="0">
                <a:solidFill>
                  <a:schemeClr val="tx1"/>
                </a:solidFill>
                <a:effectLst/>
                <a:latin typeface="+mn-lt"/>
                <a:ea typeface="+mn-ea"/>
                <a:cs typeface="+mn-cs"/>
              </a:rPr>
              <a:t>Good message testing with Black/Latinx folks</a:t>
            </a:r>
          </a:p>
          <a:p>
            <a:pPr lvl="2"/>
            <a:r>
              <a:rPr lang="en-US" sz="1200" kern="1200" dirty="0">
                <a:solidFill>
                  <a:schemeClr val="tx1"/>
                </a:solidFill>
                <a:effectLst/>
                <a:latin typeface="+mn-lt"/>
                <a:ea typeface="+mn-ea"/>
                <a:cs typeface="+mn-cs"/>
              </a:rPr>
              <a:t>WE ACT for Environmental Justice + </a:t>
            </a:r>
            <a:r>
              <a:rPr lang="en-US" sz="1200" kern="1200" dirty="0" err="1">
                <a:solidFill>
                  <a:schemeClr val="tx1"/>
                </a:solidFill>
                <a:effectLst/>
                <a:latin typeface="+mn-lt"/>
                <a:ea typeface="+mn-ea"/>
                <a:cs typeface="+mn-cs"/>
              </a:rPr>
              <a:t>GreenLatinos</a:t>
            </a:r>
            <a:r>
              <a:rPr lang="en-US" sz="1200" kern="1200" dirty="0">
                <a:solidFill>
                  <a:schemeClr val="tx1"/>
                </a:solidFill>
                <a:effectLst/>
                <a:latin typeface="+mn-lt"/>
                <a:ea typeface="+mn-ea"/>
                <a:cs typeface="+mn-cs"/>
              </a:rPr>
              <a:t> + Third Way</a:t>
            </a:r>
          </a:p>
          <a:p>
            <a:pPr lvl="2"/>
            <a:r>
              <a:rPr lang="en-US" sz="1200" kern="1200" dirty="0">
                <a:solidFill>
                  <a:schemeClr val="tx1"/>
                </a:solidFill>
                <a:effectLst/>
                <a:latin typeface="+mn-lt"/>
                <a:ea typeface="+mn-ea"/>
                <a:cs typeface="+mn-cs"/>
              </a:rPr>
              <a:t>Future generations &amp; jobs worked; “climate justice” didn’t do well</a:t>
            </a: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Men have hard heads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Still target and tailor</a:t>
            </a:r>
          </a:p>
          <a:p>
            <a:pPr lvl="1"/>
            <a:r>
              <a:rPr lang="en-US" sz="1200" kern="1200" dirty="0">
                <a:solidFill>
                  <a:schemeClr val="tx1"/>
                </a:solidFill>
                <a:effectLst/>
                <a:latin typeface="+mn-lt"/>
                <a:ea typeface="+mn-ea"/>
                <a:cs typeface="+mn-cs"/>
              </a:rPr>
              <a:t>There wasn’t enough data to look at subgroup analysis</a:t>
            </a:r>
          </a:p>
          <a:p>
            <a:pPr lvl="1"/>
            <a:r>
              <a:rPr lang="en-US" sz="1200" kern="1200" dirty="0">
                <a:solidFill>
                  <a:schemeClr val="tx1"/>
                </a:solidFill>
                <a:effectLst/>
                <a:latin typeface="+mn-lt"/>
                <a:ea typeface="+mn-ea"/>
                <a:cs typeface="+mn-cs"/>
              </a:rPr>
              <a:t>But other research says targeting messages is good</a:t>
            </a:r>
          </a:p>
          <a:p>
            <a:pPr lvl="1"/>
            <a:r>
              <a:rPr lang="en-US" sz="1200" kern="1200" dirty="0">
                <a:solidFill>
                  <a:schemeClr val="tx1"/>
                </a:solidFill>
                <a:effectLst/>
                <a:latin typeface="+mn-lt"/>
                <a:ea typeface="+mn-ea"/>
                <a:cs typeface="+mn-cs"/>
              </a:rPr>
              <a:t>Rarely do practitioners want to target/persuade ‘all Americans’</a:t>
            </a:r>
          </a:p>
          <a:p>
            <a:pPr lvl="1"/>
            <a:r>
              <a:rPr lang="en-US" sz="1200" kern="1200" dirty="0">
                <a:solidFill>
                  <a:schemeClr val="tx1"/>
                </a:solidFill>
                <a:effectLst/>
                <a:latin typeface="+mn-lt"/>
                <a:ea typeface="+mn-ea"/>
                <a:cs typeface="+mn-cs"/>
              </a:rPr>
              <a:t>Targeting models, for instance, can find more persuadable people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Target both sides of the aisle</a:t>
            </a:r>
          </a:p>
          <a:p>
            <a:pPr lvl="1"/>
            <a:r>
              <a:rPr lang="en-US" sz="1200" kern="1200" dirty="0">
                <a:solidFill>
                  <a:schemeClr val="tx1"/>
                </a:solidFill>
                <a:effectLst/>
                <a:latin typeface="+mn-lt"/>
                <a:ea typeface="+mn-ea"/>
                <a:cs typeface="+mn-cs"/>
              </a:rPr>
              <a:t>The review found people are equally persuadable across the political spectrum, from Democrats to Republicans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Don’t forget our other tools in the toolbox</a:t>
            </a:r>
          </a:p>
          <a:p>
            <a:pPr lvl="1"/>
            <a:r>
              <a:rPr lang="en-US" sz="1200" i="1" kern="1200" dirty="0">
                <a:solidFill>
                  <a:schemeClr val="tx1"/>
                </a:solidFill>
                <a:effectLst/>
                <a:latin typeface="+mn-lt"/>
                <a:ea typeface="+mn-ea"/>
                <a:cs typeface="+mn-cs"/>
              </a:rPr>
              <a:t>Quality</a:t>
            </a:r>
            <a:r>
              <a:rPr lang="en-US" sz="1200" kern="1200" dirty="0">
                <a:solidFill>
                  <a:schemeClr val="tx1"/>
                </a:solidFill>
                <a:effectLst/>
                <a:latin typeface="+mn-lt"/>
                <a:ea typeface="+mn-ea"/>
                <a:cs typeface="+mn-cs"/>
              </a:rPr>
              <a:t> of intervention may matter</a:t>
            </a:r>
          </a:p>
          <a:p>
            <a:pPr lvl="1"/>
            <a:r>
              <a:rPr lang="en-US" sz="1200" kern="1200" dirty="0">
                <a:solidFill>
                  <a:schemeClr val="tx1"/>
                </a:solidFill>
                <a:effectLst/>
                <a:latin typeface="+mn-lt"/>
                <a:ea typeface="+mn-ea"/>
                <a:cs typeface="+mn-cs"/>
              </a:rPr>
              <a:t>Intervention type buckets from Rode et al papers combined high &amp; low quality interventions</a:t>
            </a:r>
          </a:p>
          <a:p>
            <a:pPr lvl="1"/>
            <a:r>
              <a:rPr lang="en-US" sz="1200" kern="1200" dirty="0">
                <a:solidFill>
                  <a:schemeClr val="tx1"/>
                </a:solidFill>
                <a:effectLst/>
                <a:latin typeface="+mn-lt"/>
                <a:ea typeface="+mn-ea"/>
                <a:cs typeface="+mn-cs"/>
              </a:rPr>
              <a:t>But varying quality might explain mixed results</a:t>
            </a:r>
          </a:p>
          <a:p>
            <a:pPr lvl="1"/>
            <a:r>
              <a:rPr lang="en-US" sz="1200" kern="1200" dirty="0">
                <a:solidFill>
                  <a:schemeClr val="tx1"/>
                </a:solidFill>
                <a:effectLst/>
                <a:latin typeface="+mn-lt"/>
                <a:ea typeface="+mn-ea"/>
                <a:cs typeface="+mn-cs"/>
              </a:rPr>
              <a:t>Few interventions were strong</a:t>
            </a:r>
          </a:p>
          <a:p>
            <a:pPr lvl="2"/>
            <a:r>
              <a:rPr lang="en-US" sz="1200" kern="1200" dirty="0">
                <a:solidFill>
                  <a:schemeClr val="tx1"/>
                </a:solidFill>
                <a:effectLst/>
                <a:latin typeface="+mn-lt"/>
                <a:ea typeface="+mn-ea"/>
                <a:cs typeface="+mn-cs"/>
              </a:rPr>
              <a:t>Deep canvass, relational conversation, cultural strategy, multiple exposures</a:t>
            </a:r>
          </a:p>
          <a:p>
            <a:pPr lvl="2"/>
            <a:r>
              <a:rPr lang="en-US" sz="1200" kern="1200" dirty="0">
                <a:solidFill>
                  <a:schemeClr val="tx1"/>
                </a:solidFill>
                <a:effectLst/>
                <a:latin typeface="+mn-lt"/>
                <a:ea typeface="+mn-ea"/>
                <a:cs typeface="+mn-cs"/>
              </a:rPr>
              <a:t>Lab just did guide on relational climate conversations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Organizing the future</a:t>
            </a:r>
          </a:p>
          <a:p>
            <a:pPr lvl="1"/>
            <a:r>
              <a:rPr lang="en-US" sz="1200" kern="1200" dirty="0">
                <a:solidFill>
                  <a:schemeClr val="tx1"/>
                </a:solidFill>
                <a:effectLst/>
                <a:latin typeface="+mn-lt"/>
                <a:ea typeface="+mn-ea"/>
                <a:cs typeface="+mn-cs"/>
              </a:rPr>
              <a:t>Would like to see similar reviews of mobilizing/organizing interventions</a:t>
            </a:r>
          </a:p>
          <a:p>
            <a:pPr lvl="1"/>
            <a:r>
              <a:rPr lang="en-US" sz="1200" kern="1200" dirty="0">
                <a:solidFill>
                  <a:schemeClr val="tx1"/>
                </a:solidFill>
                <a:effectLst/>
                <a:latin typeface="+mn-lt"/>
                <a:ea typeface="+mn-ea"/>
                <a:cs typeface="+mn-cs"/>
              </a:rPr>
              <a:t>If persuasion is hard, alternative to grow power is growing and and turning out your base </a:t>
            </a:r>
          </a:p>
          <a:p>
            <a:endParaRPr lang="en-US" dirty="0"/>
          </a:p>
        </p:txBody>
      </p:sp>
      <p:sp>
        <p:nvSpPr>
          <p:cNvPr id="4" name="Slide Number Placeholder 3"/>
          <p:cNvSpPr>
            <a:spLocks noGrp="1"/>
          </p:cNvSpPr>
          <p:nvPr>
            <p:ph type="sldNum" sz="quarter" idx="5"/>
          </p:nvPr>
        </p:nvSpPr>
        <p:spPr/>
        <p:txBody>
          <a:bodyPr/>
          <a:lstStyle/>
          <a:p>
            <a:fld id="{5824A1CD-8835-534B-96CD-12BAF95CEE26}" type="slidenum">
              <a:rPr lang="en-US" smtClean="0"/>
              <a:t>51</a:t>
            </a:fld>
            <a:endParaRPr lang="en-US"/>
          </a:p>
        </p:txBody>
      </p:sp>
    </p:spTree>
    <p:extLst>
      <p:ext uri="{BB962C8B-B14F-4D97-AF65-F5344CB8AC3E}">
        <p14:creationId xmlns:p14="http://schemas.microsoft.com/office/powerpoint/2010/main" val="4183019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D9EC13-71E9-0D4C-8DB6-F96DCD15C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74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They hypothesized that pro norms would increase belief and policy support, and con norms would decrease them </a:t>
            </a:r>
            <a:endParaRPr dirty="0"/>
          </a:p>
        </p:txBody>
      </p:sp>
      <p:sp>
        <p:nvSpPr>
          <p:cNvPr id="106" name="Google Shape;10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3520" y="-18968"/>
            <a:ext cx="12195520" cy="6876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0" y="4158388"/>
            <a:ext cx="9144000" cy="776288"/>
          </a:xfrm>
        </p:spPr>
        <p:txBody>
          <a:bodyPr anchor="b"/>
          <a:lstStyle>
            <a:lvl1pPr algn="ctr">
              <a:defRPr sz="4400"/>
            </a:lvl1pPr>
          </a:lstStyle>
          <a:p>
            <a:r>
              <a:rPr lang="en-US"/>
              <a:t>Click to edit Master title style</a:t>
            </a:r>
          </a:p>
        </p:txBody>
      </p:sp>
      <p:sp>
        <p:nvSpPr>
          <p:cNvPr id="3" name="Subtitle 2"/>
          <p:cNvSpPr>
            <a:spLocks noGrp="1"/>
          </p:cNvSpPr>
          <p:nvPr>
            <p:ph type="subTitle" idx="1"/>
          </p:nvPr>
        </p:nvSpPr>
        <p:spPr>
          <a:xfrm>
            <a:off x="1524000" y="4951685"/>
            <a:ext cx="9144000" cy="538343"/>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12631" y="6356350"/>
            <a:ext cx="2743200" cy="365125"/>
          </a:xfrm>
          <a:prstGeom prst="rect">
            <a:avLst/>
          </a:prstGeom>
        </p:spPr>
        <p:txBody>
          <a:bodyPr/>
          <a:lstStyle/>
          <a:p>
            <a:endParaRPr lang="en-US">
              <a:solidFill>
                <a:prstClr val="black">
                  <a:tint val="75000"/>
                </a:prstClr>
              </a:solidFill>
            </a:endParaRPr>
          </a:p>
        </p:txBody>
      </p:sp>
      <p:pic>
        <p:nvPicPr>
          <p:cNvPr id="7" name="Shape 92"/>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893553" y="5490027"/>
            <a:ext cx="1910261" cy="585921"/>
          </a:xfrm>
          <a:prstGeom prst="rect">
            <a:avLst/>
          </a:prstGeom>
          <a:noFill/>
          <a:ln>
            <a:noFill/>
          </a:ln>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2630" y="5365395"/>
            <a:ext cx="2536689" cy="860780"/>
          </a:xfrm>
          <a:prstGeom prst="rect">
            <a:avLst/>
          </a:prstGeom>
        </p:spPr>
      </p:pic>
      <p:pic>
        <p:nvPicPr>
          <p:cNvPr id="8" name="Picture 7"/>
          <p:cNvPicPr>
            <a:picLocks noChangeAspect="1"/>
          </p:cNvPicPr>
          <p:nvPr userDrawn="1"/>
        </p:nvPicPr>
        <p:blipFill>
          <a:blip r:embed="rId4"/>
          <a:stretch>
            <a:fillRect/>
          </a:stretch>
        </p:blipFill>
        <p:spPr>
          <a:xfrm>
            <a:off x="-13" y="2861312"/>
            <a:ext cx="12192000" cy="142190"/>
          </a:xfrm>
          <a:prstGeom prst="rect">
            <a:avLst/>
          </a:prstGeom>
          <a:solidFill>
            <a:schemeClr val="accent1"/>
          </a:solidFill>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577" y="-12416"/>
            <a:ext cx="12199153" cy="28958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81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3520" y="30"/>
            <a:ext cx="12195520" cy="4589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18" rIns="91406" bIns="45718" rtlCol="0" anchor="ctr"/>
          <a:lstStyle/>
          <a:p>
            <a:pPr algn="ctr"/>
            <a:endParaRPr lang="en-US" b="0" i="0">
              <a:solidFill>
                <a:prstClr val="white"/>
              </a:solidFill>
              <a:latin typeface="Helvetica Neue Regular" panose="02000503000000020004" pitchFamily="2" charset="0"/>
            </a:endParaRPr>
          </a:p>
        </p:txBody>
      </p:sp>
      <p:sp>
        <p:nvSpPr>
          <p:cNvPr id="9" name="Rectangle 8"/>
          <p:cNvSpPr/>
          <p:nvPr userDrawn="1"/>
        </p:nvSpPr>
        <p:spPr>
          <a:xfrm>
            <a:off x="-3520" y="4589492"/>
            <a:ext cx="12195520" cy="2268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18" rIns="91406" bIns="45718" rtlCol="0" anchor="ctr"/>
          <a:lstStyle/>
          <a:p>
            <a:pPr algn="ctr"/>
            <a:endParaRPr lang="en-US" b="0" i="0">
              <a:solidFill>
                <a:prstClr val="white"/>
              </a:solidFill>
              <a:latin typeface="Helvetica Neue Regular" panose="02000503000000020004" pitchFamily="2" charset="0"/>
            </a:endParaRPr>
          </a:p>
        </p:txBody>
      </p:sp>
      <p:sp>
        <p:nvSpPr>
          <p:cNvPr id="2" name="Title 1"/>
          <p:cNvSpPr>
            <a:spLocks noGrp="1"/>
          </p:cNvSpPr>
          <p:nvPr>
            <p:ph type="title"/>
          </p:nvPr>
        </p:nvSpPr>
        <p:spPr>
          <a:xfrm>
            <a:off x="831851" y="170976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6999" indent="0">
              <a:buNone/>
              <a:defRPr sz="2000">
                <a:solidFill>
                  <a:schemeClr val="tx1">
                    <a:tint val="75000"/>
                  </a:schemeClr>
                </a:solidFill>
              </a:defRPr>
            </a:lvl2pPr>
            <a:lvl3pPr marL="914014" indent="0">
              <a:buNone/>
              <a:defRPr sz="1900">
                <a:solidFill>
                  <a:schemeClr val="tx1">
                    <a:tint val="75000"/>
                  </a:schemeClr>
                </a:solidFill>
              </a:defRPr>
            </a:lvl3pPr>
            <a:lvl4pPr marL="1371022" indent="0">
              <a:buNone/>
              <a:defRPr sz="1600">
                <a:solidFill>
                  <a:schemeClr val="tx1">
                    <a:tint val="75000"/>
                  </a:schemeClr>
                </a:solidFill>
              </a:defRPr>
            </a:lvl4pPr>
            <a:lvl5pPr marL="1828029" indent="0">
              <a:buNone/>
              <a:defRPr sz="1600">
                <a:solidFill>
                  <a:schemeClr val="tx1">
                    <a:tint val="75000"/>
                  </a:schemeClr>
                </a:solidFill>
              </a:defRPr>
            </a:lvl5pPr>
            <a:lvl6pPr marL="2285046" indent="0">
              <a:buNone/>
              <a:defRPr sz="1600">
                <a:solidFill>
                  <a:schemeClr val="tx1">
                    <a:tint val="75000"/>
                  </a:schemeClr>
                </a:solidFill>
              </a:defRPr>
            </a:lvl6pPr>
            <a:lvl7pPr marL="2742042" indent="0">
              <a:buNone/>
              <a:defRPr sz="1600">
                <a:solidFill>
                  <a:schemeClr val="tx1">
                    <a:tint val="75000"/>
                  </a:schemeClr>
                </a:solidFill>
              </a:defRPr>
            </a:lvl7pPr>
            <a:lvl8pPr marL="3199040" indent="0">
              <a:buNone/>
              <a:defRPr sz="1600">
                <a:solidFill>
                  <a:schemeClr val="tx1">
                    <a:tint val="75000"/>
                  </a:schemeClr>
                </a:solidFill>
              </a:defRPr>
            </a:lvl8pPr>
            <a:lvl9pPr marL="365603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3" y="6121408"/>
            <a:ext cx="3898900" cy="365125"/>
          </a:xfrm>
          <a:prstGeom prst="rect">
            <a:avLst/>
          </a:prstGeom>
        </p:spPr>
        <p:txBody>
          <a:bodyPr lIns="91406" tIns="45718" rIns="91406" bIns="45718"/>
          <a:lstStyle>
            <a:lvl1pPr>
              <a:defRPr b="0" i="0">
                <a:latin typeface="Helvetica Neue Regular" panose="02000503000000020004" pitchFamily="2" charset="0"/>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pic>
        <p:nvPicPr>
          <p:cNvPr id="8" name="Shape 92"/>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91632" y="5295901"/>
            <a:ext cx="2543168" cy="780048"/>
          </a:xfrm>
          <a:prstGeom prst="rect">
            <a:avLst/>
          </a:prstGeom>
          <a:noFill/>
          <a:ln>
            <a:noFill/>
          </a:ln>
        </p:spPr>
      </p:pic>
    </p:spTree>
    <p:extLst>
      <p:ext uri="{BB962C8B-B14F-4D97-AF65-F5344CB8AC3E}">
        <p14:creationId xmlns:p14="http://schemas.microsoft.com/office/powerpoint/2010/main" val="1840855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565"/>
            <a:ext cx="11277600" cy="955675"/>
          </a:xfrm>
        </p:spPr>
        <p:txBody>
          <a:bodyPr/>
          <a:lstStyle/>
          <a:p>
            <a:r>
              <a:rPr lang="en-US"/>
              <a:t>Click to edit Master title style</a:t>
            </a:r>
          </a:p>
        </p:txBody>
      </p:sp>
      <p:sp>
        <p:nvSpPr>
          <p:cNvPr id="3" name="Content Placeholder 2"/>
          <p:cNvSpPr>
            <a:spLocks noGrp="1"/>
          </p:cNvSpPr>
          <p:nvPr>
            <p:ph sz="half" idx="1"/>
          </p:nvPr>
        </p:nvSpPr>
        <p:spPr>
          <a:xfrm>
            <a:off x="457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6655" y="1825625"/>
            <a:ext cx="5377543"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60"/>
            <a:ext cx="2743200" cy="365125"/>
          </a:xfrm>
          <a:prstGeom prst="rect">
            <a:avLst/>
          </a:prstGeom>
        </p:spPr>
        <p:txBody>
          <a:bodyPr lIns="91406" tIns="45718" rIns="91406" bIns="45718"/>
          <a:lstStyle>
            <a:lvl1pPr>
              <a:defRPr b="0" i="0">
                <a:latin typeface="Helvetica Neue Regular" panose="02000503000000020004" pitchFamily="2" charset="0"/>
              </a:defRPr>
            </a:lvl1p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413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565"/>
            <a:ext cx="11277600" cy="955675"/>
          </a:xfrm>
        </p:spPr>
        <p:txBody>
          <a:bodyPr/>
          <a:lstStyle/>
          <a:p>
            <a:r>
              <a:rPr lang="en-US"/>
              <a:t>Click to edit Master title style</a:t>
            </a:r>
          </a:p>
        </p:txBody>
      </p:sp>
      <p:sp>
        <p:nvSpPr>
          <p:cNvPr id="3" name="Content Placeholder 2"/>
          <p:cNvSpPr>
            <a:spLocks noGrp="1"/>
          </p:cNvSpPr>
          <p:nvPr>
            <p:ph sz="half" idx="1"/>
          </p:nvPr>
        </p:nvSpPr>
        <p:spPr>
          <a:xfrm>
            <a:off x="457200" y="1825625"/>
            <a:ext cx="3543301"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91497" y="1825625"/>
            <a:ext cx="354787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2"/>
          <p:cNvSpPr>
            <a:spLocks noGrp="1"/>
          </p:cNvSpPr>
          <p:nvPr>
            <p:ph sz="half" idx="13"/>
          </p:nvPr>
        </p:nvSpPr>
        <p:spPr>
          <a:xfrm>
            <a:off x="4337957" y="1825625"/>
            <a:ext cx="354787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223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60"/>
            <a:ext cx="2743200" cy="365125"/>
          </a:xfrm>
          <a:prstGeom prst="rect">
            <a:avLst/>
          </a:prstGeom>
        </p:spPr>
        <p:txBody>
          <a:bodyPr lIns="91406" tIns="45718" rIns="91406" bIns="45718"/>
          <a:lstStyle>
            <a:lvl1pPr>
              <a:defRPr b="0" i="0">
                <a:latin typeface="Helvetica Neue Regular" panose="02000503000000020004" pitchFamily="2" charset="0"/>
              </a:defRPr>
            </a:lvl1p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992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60"/>
            <a:ext cx="2743200" cy="365125"/>
          </a:xfrm>
          <a:prstGeom prst="rect">
            <a:avLst/>
          </a:prstGeom>
        </p:spPr>
        <p:txBody>
          <a:bodyPr lIns="91406" tIns="45718" rIns="91406" bIns="45718"/>
          <a:lstStyle>
            <a:lvl1pPr>
              <a:defRPr b="0" i="0">
                <a:latin typeface="Helvetica Neue Regular" panose="02000503000000020004" pitchFamily="2" charset="0"/>
              </a:defRPr>
            </a:lvl1p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22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85C25B-E8C9-664A-AC1F-4F80320DB8B9}"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4EC1F-BA88-294C-9937-2FD0837BACBB}" type="slidenum">
              <a:rPr lang="en-US" smtClean="0"/>
              <a:t>‹#›</a:t>
            </a:fld>
            <a:endParaRPr lang="en-US"/>
          </a:p>
        </p:txBody>
      </p:sp>
    </p:spTree>
    <p:extLst>
      <p:ext uri="{BB962C8B-B14F-4D97-AF65-F5344CB8AC3E}">
        <p14:creationId xmlns:p14="http://schemas.microsoft.com/office/powerpoint/2010/main" val="2019255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85C25B-E8C9-664A-AC1F-4F80320DB8B9}"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4EC1F-BA88-294C-9937-2FD0837BACBB}" type="slidenum">
              <a:rPr lang="en-US" smtClean="0"/>
              <a:t>‹#›</a:t>
            </a:fld>
            <a:endParaRPr lang="en-US"/>
          </a:p>
        </p:txBody>
      </p:sp>
    </p:spTree>
    <p:extLst>
      <p:ext uri="{BB962C8B-B14F-4D97-AF65-F5344CB8AC3E}">
        <p14:creationId xmlns:p14="http://schemas.microsoft.com/office/powerpoint/2010/main" val="74032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5C25B-E8C9-664A-AC1F-4F80320DB8B9}"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4EC1F-BA88-294C-9937-2FD0837BACBB}" type="slidenum">
              <a:rPr lang="en-US" smtClean="0"/>
              <a:t>‹#›</a:t>
            </a:fld>
            <a:endParaRPr lang="en-US"/>
          </a:p>
        </p:txBody>
      </p:sp>
    </p:spTree>
    <p:extLst>
      <p:ext uri="{BB962C8B-B14F-4D97-AF65-F5344CB8AC3E}">
        <p14:creationId xmlns:p14="http://schemas.microsoft.com/office/powerpoint/2010/main" val="15453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85C25B-E8C9-664A-AC1F-4F80320DB8B9}" type="datetimeFigureOut">
              <a:rPr lang="en-US" smtClean="0"/>
              <a:t>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4EC1F-BA88-294C-9937-2FD0837BACBB}" type="slidenum">
              <a:rPr lang="en-US" smtClean="0"/>
              <a:t>‹#›</a:t>
            </a:fld>
            <a:endParaRPr lang="en-US"/>
          </a:p>
        </p:txBody>
      </p:sp>
    </p:spTree>
    <p:extLst>
      <p:ext uri="{BB962C8B-B14F-4D97-AF65-F5344CB8AC3E}">
        <p14:creationId xmlns:p14="http://schemas.microsoft.com/office/powerpoint/2010/main" val="231121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85C25B-E8C9-664A-AC1F-4F80320DB8B9}" type="datetimeFigureOut">
              <a:rPr lang="en-US" smtClean="0"/>
              <a:t>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4EC1F-BA88-294C-9937-2FD0837BACBB}" type="slidenum">
              <a:rPr lang="en-US" smtClean="0"/>
              <a:t>‹#›</a:t>
            </a:fld>
            <a:endParaRPr lang="en-US"/>
          </a:p>
        </p:txBody>
      </p:sp>
    </p:spTree>
    <p:extLst>
      <p:ext uri="{BB962C8B-B14F-4D97-AF65-F5344CB8AC3E}">
        <p14:creationId xmlns:p14="http://schemas.microsoft.com/office/powerpoint/2010/main" val="2543447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85C25B-E8C9-664A-AC1F-4F80320DB8B9}" type="datetimeFigureOut">
              <a:rPr lang="en-US" smtClean="0"/>
              <a:t>1/26/22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4EC1F-BA88-294C-9937-2FD0837BACBB}" type="slidenum">
              <a:rPr lang="en-US" smtClean="0"/>
              <a:t>‹#›</a:t>
            </a:fld>
            <a:endParaRPr lang="en-US"/>
          </a:p>
        </p:txBody>
      </p:sp>
    </p:spTree>
    <p:extLst>
      <p:ext uri="{BB962C8B-B14F-4D97-AF65-F5344CB8AC3E}">
        <p14:creationId xmlns:p14="http://schemas.microsoft.com/office/powerpoint/2010/main" val="3085057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5C25B-E8C9-664A-AC1F-4F80320DB8B9}" type="datetimeFigureOut">
              <a:rPr lang="en-US" smtClean="0"/>
              <a:t>1/26/22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4EC1F-BA88-294C-9937-2FD0837BACBB}" type="slidenum">
              <a:rPr lang="en-US" smtClean="0"/>
              <a:t>‹#›</a:t>
            </a:fld>
            <a:endParaRPr lang="en-US"/>
          </a:p>
        </p:txBody>
      </p:sp>
    </p:spTree>
    <p:extLst>
      <p:ext uri="{BB962C8B-B14F-4D97-AF65-F5344CB8AC3E}">
        <p14:creationId xmlns:p14="http://schemas.microsoft.com/office/powerpoint/2010/main" val="3498059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85C25B-E8C9-664A-AC1F-4F80320DB8B9}" type="datetimeFigureOut">
              <a:rPr lang="en-US" smtClean="0"/>
              <a:t>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4EC1F-BA88-294C-9937-2FD0837BACBB}" type="slidenum">
              <a:rPr lang="en-US" smtClean="0"/>
              <a:t>‹#›</a:t>
            </a:fld>
            <a:endParaRPr lang="en-US"/>
          </a:p>
        </p:txBody>
      </p:sp>
    </p:spTree>
    <p:extLst>
      <p:ext uri="{BB962C8B-B14F-4D97-AF65-F5344CB8AC3E}">
        <p14:creationId xmlns:p14="http://schemas.microsoft.com/office/powerpoint/2010/main" val="46637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85C25B-E8C9-664A-AC1F-4F80320DB8B9}" type="datetimeFigureOut">
              <a:rPr lang="en-US" smtClean="0"/>
              <a:t>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4EC1F-BA88-294C-9937-2FD0837BACBB}" type="slidenum">
              <a:rPr lang="en-US" smtClean="0"/>
              <a:t>‹#›</a:t>
            </a:fld>
            <a:endParaRPr lang="en-US"/>
          </a:p>
        </p:txBody>
      </p:sp>
    </p:spTree>
    <p:extLst>
      <p:ext uri="{BB962C8B-B14F-4D97-AF65-F5344CB8AC3E}">
        <p14:creationId xmlns:p14="http://schemas.microsoft.com/office/powerpoint/2010/main" val="2884883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85C25B-E8C9-664A-AC1F-4F80320DB8B9}"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4EC1F-BA88-294C-9937-2FD0837BACBB}" type="slidenum">
              <a:rPr lang="en-US" smtClean="0"/>
              <a:t>‹#›</a:t>
            </a:fld>
            <a:endParaRPr lang="en-US"/>
          </a:p>
        </p:txBody>
      </p:sp>
    </p:spTree>
    <p:extLst>
      <p:ext uri="{BB962C8B-B14F-4D97-AF65-F5344CB8AC3E}">
        <p14:creationId xmlns:p14="http://schemas.microsoft.com/office/powerpoint/2010/main" val="469824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85C25B-E8C9-664A-AC1F-4F80320DB8B9}"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4EC1F-BA88-294C-9937-2FD0837BACBB}" type="slidenum">
              <a:rPr lang="en-US" smtClean="0"/>
              <a:t>‹#›</a:t>
            </a:fld>
            <a:endParaRPr lang="en-US"/>
          </a:p>
        </p:txBody>
      </p:sp>
    </p:spTree>
    <p:extLst>
      <p:ext uri="{BB962C8B-B14F-4D97-AF65-F5344CB8AC3E}">
        <p14:creationId xmlns:p14="http://schemas.microsoft.com/office/powerpoint/2010/main" val="3402761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efault">
    <p:spTree>
      <p:nvGrpSpPr>
        <p:cNvPr id="1" name="Shape 11"/>
        <p:cNvGrpSpPr/>
        <p:nvPr/>
      </p:nvGrpSpPr>
      <p:grpSpPr>
        <a:xfrm>
          <a:off x="0" y="0"/>
          <a:ext cx="0" cy="0"/>
          <a:chOff x="0" y="0"/>
          <a:chExt cx="0" cy="0"/>
        </a:xfrm>
      </p:grpSpPr>
      <p:sp>
        <p:nvSpPr>
          <p:cNvPr id="12" name="Shape 12"/>
          <p:cNvSpPr/>
          <p:nvPr/>
        </p:nvSpPr>
        <p:spPr>
          <a:xfrm>
            <a:off x="-12701" y="6781799"/>
            <a:ext cx="12217404" cy="84140"/>
          </a:xfrm>
          <a:prstGeom prst="rect">
            <a:avLst/>
          </a:prstGeom>
          <a:solidFill>
            <a:srgbClr val="78000A"/>
          </a:solidFill>
          <a:ln>
            <a:noFill/>
          </a:ln>
        </p:spPr>
        <p:txBody>
          <a:bodyPr lIns="0" tIns="0" rIns="0" bIns="0" anchor="ctr" anchorCtr="0">
            <a:noAutofit/>
          </a:bodyPr>
          <a:lstStyle/>
          <a:p>
            <a:pPr marL="0" marR="0" lvl="0" indent="0" algn="ctr" rtl="0">
              <a:spcBef>
                <a:spcPts val="0"/>
              </a:spcBef>
              <a:buNone/>
            </a:pPr>
            <a:endParaRPr sz="1800" b="0" i="0" u="none" strike="noStrike" cap="none">
              <a:latin typeface="Calibri"/>
              <a:ea typeface="Calibri"/>
              <a:cs typeface="Calibri"/>
              <a:sym typeface="Calibri"/>
            </a:endParaRPr>
          </a:p>
        </p:txBody>
      </p:sp>
      <p:sp>
        <p:nvSpPr>
          <p:cNvPr id="13" name="Shape 13"/>
          <p:cNvSpPr/>
          <p:nvPr/>
        </p:nvSpPr>
        <p:spPr>
          <a:xfrm>
            <a:off x="-11641" y="-9526"/>
            <a:ext cx="12215285" cy="6877053"/>
          </a:xfrm>
          <a:prstGeom prst="rect">
            <a:avLst/>
          </a:prstGeom>
          <a:solidFill>
            <a:srgbClr val="EEECE1"/>
          </a:solidFill>
          <a:ln>
            <a:noFill/>
          </a:ln>
        </p:spPr>
        <p:txBody>
          <a:bodyPr lIns="0" tIns="0" rIns="0" bIns="0" anchor="ctr" anchorCtr="0">
            <a:noAutofit/>
          </a:bodyPr>
          <a:lstStyle/>
          <a:p>
            <a:pPr marL="0" marR="0" lvl="0" indent="0" algn="ctr" rtl="0">
              <a:spcBef>
                <a:spcPts val="0"/>
              </a:spcBef>
              <a:buNone/>
            </a:pPr>
            <a:endParaRPr sz="1800" b="0" i="0" u="none" strike="noStrike" cap="none">
              <a:latin typeface="Calibri"/>
              <a:ea typeface="Calibri"/>
              <a:cs typeface="Calibri"/>
              <a:sym typeface="Calibri"/>
            </a:endParaRPr>
          </a:p>
        </p:txBody>
      </p:sp>
      <p:pic>
        <p:nvPicPr>
          <p:cNvPr id="14" name="Shape 14"/>
          <p:cNvPicPr preferRelativeResize="0"/>
          <p:nvPr/>
        </p:nvPicPr>
        <p:blipFill rotWithShape="1">
          <a:blip r:embed="rId2" cstate="print">
            <a:alphaModFix amt="11999"/>
            <a:extLst>
              <a:ext uri="{28A0092B-C50C-407E-A947-70E740481C1C}">
                <a14:useLocalDpi xmlns:a14="http://schemas.microsoft.com/office/drawing/2010/main"/>
              </a:ext>
            </a:extLst>
          </a:blip>
          <a:srcRect/>
          <a:stretch/>
        </p:blipFill>
        <p:spPr>
          <a:xfrm>
            <a:off x="5496983" y="3625849"/>
            <a:ext cx="6695020" cy="3232153"/>
          </a:xfrm>
          <a:prstGeom prst="rect">
            <a:avLst/>
          </a:prstGeom>
          <a:noFill/>
          <a:ln>
            <a:noFill/>
          </a:ln>
        </p:spPr>
      </p:pic>
      <p:pic>
        <p:nvPicPr>
          <p:cNvPr id="15" name="Shape 15"/>
          <p:cNvPicPr preferRelativeResize="0"/>
          <p:nvPr/>
        </p:nvPicPr>
        <p:blipFill rotWithShape="1">
          <a:blip r:embed="rId3">
            <a:alphaModFix/>
          </a:blip>
          <a:srcRect/>
          <a:stretch/>
        </p:blipFill>
        <p:spPr>
          <a:xfrm>
            <a:off x="116363" y="6239719"/>
            <a:ext cx="1157949" cy="560654"/>
          </a:xfrm>
          <a:prstGeom prst="rect">
            <a:avLst/>
          </a:prstGeom>
          <a:noFill/>
          <a:ln>
            <a:noFill/>
          </a:ln>
        </p:spPr>
      </p:pic>
      <p:pic>
        <p:nvPicPr>
          <p:cNvPr id="16" name="Shape 16"/>
          <p:cNvPicPr preferRelativeResize="0"/>
          <p:nvPr/>
        </p:nvPicPr>
        <p:blipFill rotWithShape="1">
          <a:blip r:embed="rId4">
            <a:alphaModFix/>
          </a:blip>
          <a:srcRect/>
          <a:stretch/>
        </p:blipFill>
        <p:spPr>
          <a:xfrm>
            <a:off x="1189550" y="6294524"/>
            <a:ext cx="1353129" cy="451043"/>
          </a:xfrm>
          <a:prstGeom prst="rect">
            <a:avLst/>
          </a:prstGeom>
          <a:noFill/>
          <a:ln>
            <a:noFill/>
          </a:ln>
        </p:spPr>
      </p:pic>
    </p:spTree>
    <p:extLst>
      <p:ext uri="{BB962C8B-B14F-4D97-AF65-F5344CB8AC3E}">
        <p14:creationId xmlns:p14="http://schemas.microsoft.com/office/powerpoint/2010/main" val="2909218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g10ed61f5652_0_256"/>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5" name="Google Shape;15;g10ed61f5652_0_256"/>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6" name="Google Shape;16;g10ed61f5652_0_256"/>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7" name="Google Shape;17;g10ed61f5652_0_256"/>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18" name="Google Shape;18;g10ed61f5652_0_256"/>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9" name="Google Shape;19;g10ed61f5652_0_25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6725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cxnSp>
        <p:nvCxnSpPr>
          <p:cNvPr id="21" name="Google Shape;21;g10ed61f5652_0_263"/>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g10ed61f5652_0_263"/>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23" name="Google Shape;23;g10ed61f5652_0_26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6673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3520" y="0"/>
            <a:ext cx="12195520" cy="4589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3520" y="4589462"/>
            <a:ext cx="12195520" cy="2268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121400"/>
            <a:ext cx="38989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pic>
        <p:nvPicPr>
          <p:cNvPr id="8" name="Shape 92"/>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91632" y="5295901"/>
            <a:ext cx="2543168" cy="78004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cxnSp>
        <p:nvCxnSpPr>
          <p:cNvPr id="25" name="Google Shape;25;g10ed61f5652_0_267"/>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26" name="Google Shape;26;g10ed61f5652_0_267"/>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7" name="Google Shape;27;g10ed61f5652_0_267"/>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8" name="Google Shape;28;g10ed61f5652_0_26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39059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cxnSp>
        <p:nvCxnSpPr>
          <p:cNvPr id="30" name="Google Shape;30;g10ed61f5652_0_272"/>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31" name="Google Shape;31;g10ed61f5652_0_272"/>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2" name="Google Shape;32;g10ed61f5652_0_272"/>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3" name="Google Shape;33;g10ed61f5652_0_272"/>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4" name="Google Shape;34;g10ed61f5652_0_2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5599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g10ed61f5652_0_278"/>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7" name="Google Shape;37;g10ed61f5652_0_27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7854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cxnSp>
        <p:nvCxnSpPr>
          <p:cNvPr id="39" name="Google Shape;39;g10ed61f5652_0_281"/>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40" name="Google Shape;40;g10ed61f5652_0_281"/>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1" name="Google Shape;41;g10ed61f5652_0_281"/>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2" name="Google Shape;42;g10ed61f5652_0_2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6300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3"/>
        <p:cNvGrpSpPr/>
        <p:nvPr/>
      </p:nvGrpSpPr>
      <p:grpSpPr>
        <a:xfrm>
          <a:off x="0" y="0"/>
          <a:ext cx="0" cy="0"/>
          <a:chOff x="0" y="0"/>
          <a:chExt cx="0" cy="0"/>
        </a:xfrm>
      </p:grpSpPr>
      <p:sp>
        <p:nvSpPr>
          <p:cNvPr id="44" name="Google Shape;44;g10ed61f5652_0_286"/>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45" name="Google Shape;45;g10ed61f5652_0_28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7940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sp>
        <p:nvSpPr>
          <p:cNvPr id="47" name="Google Shape;47;g10ed61f5652_0_289"/>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8" name="Google Shape;48;g10ed61f5652_0_289"/>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49" name="Google Shape;49;g10ed61f5652_0_289"/>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50" name="Google Shape;50;g10ed61f5652_0_289"/>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Clr>
                <a:schemeClr val="accent5"/>
              </a:buClr>
              <a:buSzPts val="2800"/>
              <a:buNone/>
              <a:defRPr sz="2800">
                <a:solidFill>
                  <a:schemeClr val="accent5"/>
                </a:solidFill>
              </a:defRPr>
            </a:lvl2pPr>
            <a:lvl3pPr lvl="2" algn="ctr">
              <a:lnSpc>
                <a:spcPct val="100000"/>
              </a:lnSpc>
              <a:spcBef>
                <a:spcPts val="0"/>
              </a:spcBef>
              <a:spcAft>
                <a:spcPts val="0"/>
              </a:spcAft>
              <a:buClr>
                <a:schemeClr val="accent5"/>
              </a:buClr>
              <a:buSzPts val="2800"/>
              <a:buNone/>
              <a:defRPr sz="2800">
                <a:solidFill>
                  <a:schemeClr val="accent5"/>
                </a:solidFill>
              </a:defRPr>
            </a:lvl3pPr>
            <a:lvl4pPr lvl="3" algn="ctr">
              <a:lnSpc>
                <a:spcPct val="100000"/>
              </a:lnSpc>
              <a:spcBef>
                <a:spcPts val="0"/>
              </a:spcBef>
              <a:spcAft>
                <a:spcPts val="0"/>
              </a:spcAft>
              <a:buClr>
                <a:schemeClr val="accent5"/>
              </a:buClr>
              <a:buSzPts val="2800"/>
              <a:buNone/>
              <a:defRPr sz="2800">
                <a:solidFill>
                  <a:schemeClr val="accent5"/>
                </a:solidFill>
              </a:defRPr>
            </a:lvl4pPr>
            <a:lvl5pPr lvl="4" algn="ctr">
              <a:lnSpc>
                <a:spcPct val="100000"/>
              </a:lnSpc>
              <a:spcBef>
                <a:spcPts val="0"/>
              </a:spcBef>
              <a:spcAft>
                <a:spcPts val="0"/>
              </a:spcAft>
              <a:buClr>
                <a:schemeClr val="accent5"/>
              </a:buClr>
              <a:buSzPts val="2800"/>
              <a:buNone/>
              <a:defRPr sz="2800">
                <a:solidFill>
                  <a:schemeClr val="accent5"/>
                </a:solidFill>
              </a:defRPr>
            </a:lvl5pPr>
            <a:lvl6pPr lvl="5" algn="ctr">
              <a:lnSpc>
                <a:spcPct val="100000"/>
              </a:lnSpc>
              <a:spcBef>
                <a:spcPts val="0"/>
              </a:spcBef>
              <a:spcAft>
                <a:spcPts val="0"/>
              </a:spcAft>
              <a:buClr>
                <a:schemeClr val="accent5"/>
              </a:buClr>
              <a:buSzPts val="2800"/>
              <a:buNone/>
              <a:defRPr sz="2800">
                <a:solidFill>
                  <a:schemeClr val="accent5"/>
                </a:solidFill>
              </a:defRPr>
            </a:lvl6pPr>
            <a:lvl7pPr lvl="6" algn="ctr">
              <a:lnSpc>
                <a:spcPct val="100000"/>
              </a:lnSpc>
              <a:spcBef>
                <a:spcPts val="0"/>
              </a:spcBef>
              <a:spcAft>
                <a:spcPts val="0"/>
              </a:spcAft>
              <a:buClr>
                <a:schemeClr val="accent5"/>
              </a:buClr>
              <a:buSzPts val="2800"/>
              <a:buNone/>
              <a:defRPr sz="2800">
                <a:solidFill>
                  <a:schemeClr val="accent5"/>
                </a:solidFill>
              </a:defRPr>
            </a:lvl7pPr>
            <a:lvl8pPr lvl="7" algn="ctr">
              <a:lnSpc>
                <a:spcPct val="100000"/>
              </a:lnSpc>
              <a:spcBef>
                <a:spcPts val="0"/>
              </a:spcBef>
              <a:spcAft>
                <a:spcPts val="0"/>
              </a:spcAft>
              <a:buClr>
                <a:schemeClr val="accent5"/>
              </a:buClr>
              <a:buSzPts val="2800"/>
              <a:buNone/>
              <a:defRPr sz="2800">
                <a:solidFill>
                  <a:schemeClr val="accent5"/>
                </a:solidFill>
              </a:defRPr>
            </a:lvl8pPr>
            <a:lvl9pPr lvl="8" algn="ctr">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51" name="Google Shape;51;g10ed61f5652_0_28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52" name="Google Shape;52;g10ed61f5652_0_28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72124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g10ed61f5652_0_296"/>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55" name="Google Shape;55;g10ed61f5652_0_29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3334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g10ed61f5652_0_299"/>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g10ed61f5652_0_299"/>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accent5"/>
              </a:buClr>
              <a:buSzPts val="17300"/>
              <a:buNone/>
              <a:defRPr sz="17300">
                <a:solidFill>
                  <a:schemeClr val="accent5"/>
                </a:solidFill>
              </a:defRPr>
            </a:lvl1pPr>
            <a:lvl2pPr lvl="1" algn="ctr">
              <a:spcBef>
                <a:spcPts val="0"/>
              </a:spcBef>
              <a:spcAft>
                <a:spcPts val="0"/>
              </a:spcAft>
              <a:buClr>
                <a:schemeClr val="accent5"/>
              </a:buClr>
              <a:buSzPts val="17300"/>
              <a:buNone/>
              <a:defRPr sz="17300">
                <a:solidFill>
                  <a:schemeClr val="accent5"/>
                </a:solidFill>
              </a:defRPr>
            </a:lvl2pPr>
            <a:lvl3pPr lvl="2" algn="ctr">
              <a:spcBef>
                <a:spcPts val="0"/>
              </a:spcBef>
              <a:spcAft>
                <a:spcPts val="0"/>
              </a:spcAft>
              <a:buClr>
                <a:schemeClr val="accent5"/>
              </a:buClr>
              <a:buSzPts val="17300"/>
              <a:buNone/>
              <a:defRPr sz="17300">
                <a:solidFill>
                  <a:schemeClr val="accent5"/>
                </a:solidFill>
              </a:defRPr>
            </a:lvl3pPr>
            <a:lvl4pPr lvl="3" algn="ctr">
              <a:spcBef>
                <a:spcPts val="0"/>
              </a:spcBef>
              <a:spcAft>
                <a:spcPts val="0"/>
              </a:spcAft>
              <a:buClr>
                <a:schemeClr val="accent5"/>
              </a:buClr>
              <a:buSzPts val="17300"/>
              <a:buNone/>
              <a:defRPr sz="17300">
                <a:solidFill>
                  <a:schemeClr val="accent5"/>
                </a:solidFill>
              </a:defRPr>
            </a:lvl4pPr>
            <a:lvl5pPr lvl="4" algn="ctr">
              <a:spcBef>
                <a:spcPts val="0"/>
              </a:spcBef>
              <a:spcAft>
                <a:spcPts val="0"/>
              </a:spcAft>
              <a:buClr>
                <a:schemeClr val="accent5"/>
              </a:buClr>
              <a:buSzPts val="17300"/>
              <a:buNone/>
              <a:defRPr sz="17300">
                <a:solidFill>
                  <a:schemeClr val="accent5"/>
                </a:solidFill>
              </a:defRPr>
            </a:lvl5pPr>
            <a:lvl6pPr lvl="5" algn="ctr">
              <a:spcBef>
                <a:spcPts val="0"/>
              </a:spcBef>
              <a:spcAft>
                <a:spcPts val="0"/>
              </a:spcAft>
              <a:buClr>
                <a:schemeClr val="accent5"/>
              </a:buClr>
              <a:buSzPts val="17300"/>
              <a:buNone/>
              <a:defRPr sz="17300">
                <a:solidFill>
                  <a:schemeClr val="accent5"/>
                </a:solidFill>
              </a:defRPr>
            </a:lvl6pPr>
            <a:lvl7pPr lvl="6" algn="ctr">
              <a:spcBef>
                <a:spcPts val="0"/>
              </a:spcBef>
              <a:spcAft>
                <a:spcPts val="0"/>
              </a:spcAft>
              <a:buClr>
                <a:schemeClr val="accent5"/>
              </a:buClr>
              <a:buSzPts val="17300"/>
              <a:buNone/>
              <a:defRPr sz="17300">
                <a:solidFill>
                  <a:schemeClr val="accent5"/>
                </a:solidFill>
              </a:defRPr>
            </a:lvl7pPr>
            <a:lvl8pPr lvl="7" algn="ctr">
              <a:spcBef>
                <a:spcPts val="0"/>
              </a:spcBef>
              <a:spcAft>
                <a:spcPts val="0"/>
              </a:spcAft>
              <a:buClr>
                <a:schemeClr val="accent5"/>
              </a:buClr>
              <a:buSzPts val="17300"/>
              <a:buNone/>
              <a:defRPr sz="17300">
                <a:solidFill>
                  <a:schemeClr val="accent5"/>
                </a:solidFill>
              </a:defRPr>
            </a:lvl8pPr>
            <a:lvl9pPr lvl="8" algn="ctr">
              <a:spcBef>
                <a:spcPts val="0"/>
              </a:spcBef>
              <a:spcAft>
                <a:spcPts val="0"/>
              </a:spcAft>
              <a:buClr>
                <a:schemeClr val="accent5"/>
              </a:buClr>
              <a:buSzPts val="17300"/>
              <a:buNone/>
              <a:defRPr sz="17300">
                <a:solidFill>
                  <a:schemeClr val="accent5"/>
                </a:solidFill>
              </a:defRPr>
            </a:lvl9pPr>
          </a:lstStyle>
          <a:p>
            <a:r>
              <a:t>xx%</a:t>
            </a:r>
          </a:p>
        </p:txBody>
      </p:sp>
      <p:sp>
        <p:nvSpPr>
          <p:cNvPr id="59" name="Google Shape;59;g10ed61f5652_0_299"/>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0" name="Google Shape;60;g10ed61f5652_0_29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00602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g10ed61f5652_0_3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92468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3"/>
        <p:cNvGrpSpPr/>
        <p:nvPr/>
      </p:nvGrpSpPr>
      <p:grpSpPr>
        <a:xfrm>
          <a:off x="0" y="0"/>
          <a:ext cx="0" cy="0"/>
          <a:chOff x="0" y="0"/>
          <a:chExt cx="0" cy="0"/>
        </a:xfrm>
      </p:grpSpPr>
      <p:sp>
        <p:nvSpPr>
          <p:cNvPr id="64" name="Google Shape;64;g10ed61f5652_0_3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5" name="Google Shape;65;g10ed61f5652_0_30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6" name="Google Shape;66;g10ed61f5652_0_3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10ed61f5652_0_3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0ed61f5652_0_3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6290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555"/>
            <a:ext cx="11277600" cy="955675"/>
          </a:xfrm>
        </p:spPr>
        <p:txBody>
          <a:bodyPr/>
          <a:lstStyle/>
          <a:p>
            <a:r>
              <a:rPr lang="en-US"/>
              <a:t>Click to edit Master title style</a:t>
            </a:r>
          </a:p>
        </p:txBody>
      </p:sp>
      <p:sp>
        <p:nvSpPr>
          <p:cNvPr id="3" name="Content Placeholder 2"/>
          <p:cNvSpPr>
            <a:spLocks noGrp="1"/>
          </p:cNvSpPr>
          <p:nvPr>
            <p:ph sz="half" idx="1"/>
          </p:nvPr>
        </p:nvSpPr>
        <p:spPr>
          <a:xfrm>
            <a:off x="457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6629" y="1825625"/>
            <a:ext cx="5377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9"/>
        <p:cNvGrpSpPr/>
        <p:nvPr/>
      </p:nvGrpSpPr>
      <p:grpSpPr>
        <a:xfrm>
          <a:off x="0" y="0"/>
          <a:ext cx="0" cy="0"/>
          <a:chOff x="0" y="0"/>
          <a:chExt cx="0" cy="0"/>
        </a:xfrm>
      </p:grpSpPr>
      <p:sp>
        <p:nvSpPr>
          <p:cNvPr id="70" name="Google Shape;70;g10ed61f5652_0_31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1" name="Google Shape;71;g10ed61f5652_0_31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72" name="Google Shape;72;g10ed61f5652_0_31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3" name="Google Shape;73;g10ed61f5652_0_31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74" name="Google Shape;74;g10ed61f5652_0_31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5" name="Google Shape;75;g10ed61f5652_0_3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g10ed61f5652_0_3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g10ed61f5652_0_3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23364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8"/>
        <p:cNvGrpSpPr/>
        <p:nvPr/>
      </p:nvGrpSpPr>
      <p:grpSpPr>
        <a:xfrm>
          <a:off x="0" y="0"/>
          <a:ext cx="0" cy="0"/>
          <a:chOff x="0" y="0"/>
          <a:chExt cx="0" cy="0"/>
        </a:xfrm>
      </p:grpSpPr>
      <p:sp>
        <p:nvSpPr>
          <p:cNvPr id="79" name="Google Shape;79;g10ed61f5652_0_3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80" name="Google Shape;80;g10ed61f5652_0_32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81" name="Google Shape;81;g10ed61f5652_0_32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82" name="Google Shape;82;g10ed61f5652_0_3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g10ed61f5652_0_3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g10ed61f5652_0_3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016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555"/>
            <a:ext cx="11277600" cy="955675"/>
          </a:xfrm>
        </p:spPr>
        <p:txBody>
          <a:bodyPr/>
          <a:lstStyle/>
          <a:p>
            <a:r>
              <a:rPr lang="en-US"/>
              <a:t>Click to edit Master title style</a:t>
            </a:r>
          </a:p>
        </p:txBody>
      </p:sp>
      <p:sp>
        <p:nvSpPr>
          <p:cNvPr id="3" name="Content Placeholder 2"/>
          <p:cNvSpPr>
            <a:spLocks noGrp="1"/>
          </p:cNvSpPr>
          <p:nvPr>
            <p:ph sz="half" idx="1"/>
          </p:nvPr>
        </p:nvSpPr>
        <p:spPr>
          <a:xfrm>
            <a:off x="457199" y="1825625"/>
            <a:ext cx="35433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91498" y="1825625"/>
            <a:ext cx="3547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2"/>
          <p:cNvSpPr>
            <a:spLocks noGrp="1"/>
          </p:cNvSpPr>
          <p:nvPr>
            <p:ph sz="half" idx="13"/>
          </p:nvPr>
        </p:nvSpPr>
        <p:spPr>
          <a:xfrm>
            <a:off x="4337957" y="1825625"/>
            <a:ext cx="3547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 Center">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3520" y="-18968"/>
            <a:ext cx="12195520" cy="6876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18" rIns="91406" bIns="45718" rtlCol="0" anchor="ctr"/>
          <a:lstStyle/>
          <a:p>
            <a:pPr algn="ctr"/>
            <a:endParaRPr lang="en-US" b="0" i="0">
              <a:solidFill>
                <a:prstClr val="white"/>
              </a:solidFill>
              <a:latin typeface="Helvetica Neue Regular" panose="02000503000000020004" pitchFamily="2" charset="0"/>
            </a:endParaRPr>
          </a:p>
        </p:txBody>
      </p:sp>
      <p:sp>
        <p:nvSpPr>
          <p:cNvPr id="2" name="Title 1"/>
          <p:cNvSpPr>
            <a:spLocks noGrp="1"/>
          </p:cNvSpPr>
          <p:nvPr>
            <p:ph type="ctrTitle"/>
          </p:nvPr>
        </p:nvSpPr>
        <p:spPr>
          <a:xfrm>
            <a:off x="1524000" y="4158388"/>
            <a:ext cx="9144000" cy="776288"/>
          </a:xfrm>
        </p:spPr>
        <p:txBody>
          <a:bodyPr anchor="b"/>
          <a:lstStyle>
            <a:lvl1pPr algn="ctr">
              <a:defRPr sz="4400"/>
            </a:lvl1pPr>
          </a:lstStyle>
          <a:p>
            <a:r>
              <a:rPr lang="en-US"/>
              <a:t>Click to edit Master title style</a:t>
            </a:r>
          </a:p>
        </p:txBody>
      </p:sp>
      <p:sp>
        <p:nvSpPr>
          <p:cNvPr id="3" name="Subtitle 2"/>
          <p:cNvSpPr>
            <a:spLocks noGrp="1"/>
          </p:cNvSpPr>
          <p:nvPr>
            <p:ph type="subTitle" idx="1"/>
          </p:nvPr>
        </p:nvSpPr>
        <p:spPr>
          <a:xfrm>
            <a:off x="1524000" y="4951714"/>
            <a:ext cx="9144000" cy="538343"/>
          </a:xfrm>
        </p:spPr>
        <p:txBody>
          <a:bodyPr>
            <a:normAutofit/>
          </a:bodyPr>
          <a:lstStyle>
            <a:lvl1pPr marL="0" indent="0" algn="ctr">
              <a:buNone/>
              <a:defRPr sz="1600"/>
            </a:lvl1pPr>
            <a:lvl2pPr marL="456999" indent="0" algn="ctr">
              <a:buNone/>
              <a:defRPr sz="2000"/>
            </a:lvl2pPr>
            <a:lvl3pPr marL="914014" indent="0" algn="ctr">
              <a:buNone/>
              <a:defRPr sz="1900"/>
            </a:lvl3pPr>
            <a:lvl4pPr marL="1371022" indent="0" algn="ctr">
              <a:buNone/>
              <a:defRPr sz="1600"/>
            </a:lvl4pPr>
            <a:lvl5pPr marL="1828029" indent="0" algn="ctr">
              <a:buNone/>
              <a:defRPr sz="1600"/>
            </a:lvl5pPr>
            <a:lvl6pPr marL="2285046" indent="0" algn="ctr">
              <a:buNone/>
              <a:defRPr sz="1600"/>
            </a:lvl6pPr>
            <a:lvl7pPr marL="2742042" indent="0" algn="ctr">
              <a:buNone/>
              <a:defRPr sz="1600"/>
            </a:lvl7pPr>
            <a:lvl8pPr marL="3199040" indent="0" algn="ctr">
              <a:buNone/>
              <a:defRPr sz="1600"/>
            </a:lvl8pPr>
            <a:lvl9pPr marL="365603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12631" y="6356360"/>
            <a:ext cx="2743200" cy="365125"/>
          </a:xfrm>
          <a:prstGeom prst="rect">
            <a:avLst/>
          </a:prstGeom>
        </p:spPr>
        <p:txBody>
          <a:bodyPr lIns="91406" tIns="45718" rIns="91406" bIns="45718"/>
          <a:lstStyle>
            <a:lvl1pPr>
              <a:defRPr b="0" i="0">
                <a:latin typeface="Helvetica Neue Regular" panose="02000503000000020004" pitchFamily="2" charset="0"/>
              </a:defRPr>
            </a:lvl1pPr>
          </a:lstStyle>
          <a:p>
            <a:endParaRPr lang="en-US">
              <a:solidFill>
                <a:prstClr val="black">
                  <a:tint val="75000"/>
                </a:prstClr>
              </a:solidFill>
            </a:endParaRPr>
          </a:p>
        </p:txBody>
      </p:sp>
      <p:pic>
        <p:nvPicPr>
          <p:cNvPr id="7" name="Shape 92"/>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893556" y="5490057"/>
            <a:ext cx="1910261" cy="585921"/>
          </a:xfrm>
          <a:prstGeom prst="rect">
            <a:avLst/>
          </a:prstGeom>
          <a:noFill/>
          <a:ln>
            <a:noFill/>
          </a:ln>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2655" y="5365395"/>
            <a:ext cx="2536689" cy="860780"/>
          </a:xfrm>
          <a:prstGeom prst="rect">
            <a:avLst/>
          </a:prstGeom>
        </p:spPr>
      </p:pic>
      <p:pic>
        <p:nvPicPr>
          <p:cNvPr id="8" name="Picture 7"/>
          <p:cNvPicPr>
            <a:picLocks noChangeAspect="1"/>
          </p:cNvPicPr>
          <p:nvPr userDrawn="1"/>
        </p:nvPicPr>
        <p:blipFill>
          <a:blip r:embed="rId4"/>
          <a:stretch>
            <a:fillRect/>
          </a:stretch>
        </p:blipFill>
        <p:spPr>
          <a:xfrm>
            <a:off x="-13" y="2861341"/>
            <a:ext cx="12192000" cy="142191"/>
          </a:xfrm>
          <a:prstGeom prst="rect">
            <a:avLst/>
          </a:prstGeom>
          <a:solidFill>
            <a:schemeClr val="accent1"/>
          </a:solidFill>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577" y="-12416"/>
            <a:ext cx="12199153" cy="2895851"/>
          </a:xfrm>
          <a:prstGeom prst="rect">
            <a:avLst/>
          </a:prstGeom>
        </p:spPr>
      </p:pic>
    </p:spTree>
    <p:extLst>
      <p:ext uri="{BB962C8B-B14F-4D97-AF65-F5344CB8AC3E}">
        <p14:creationId xmlns:p14="http://schemas.microsoft.com/office/powerpoint/2010/main" val="128181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4.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20" y="6486525"/>
            <a:ext cx="12195520" cy="3714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92555"/>
            <a:ext cx="11277600" cy="955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93372"/>
            <a:ext cx="11277600" cy="478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486525"/>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991600" y="648652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183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73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20" y="6486553"/>
            <a:ext cx="12195520" cy="3714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18" rIns="91406" bIns="45718" rtlCol="0" anchor="ctr"/>
          <a:lstStyle/>
          <a:p>
            <a:pPr algn="ctr"/>
            <a:endParaRPr lang="en-US" b="0" i="0">
              <a:solidFill>
                <a:prstClr val="white"/>
              </a:solidFill>
              <a:latin typeface="Helvetica Neue Regular" panose="02000503000000020004" pitchFamily="2" charset="0"/>
            </a:endParaRPr>
          </a:p>
        </p:txBody>
      </p:sp>
      <p:sp>
        <p:nvSpPr>
          <p:cNvPr id="2" name="Title Placeholder 1"/>
          <p:cNvSpPr>
            <a:spLocks noGrp="1"/>
          </p:cNvSpPr>
          <p:nvPr>
            <p:ph type="title"/>
          </p:nvPr>
        </p:nvSpPr>
        <p:spPr>
          <a:xfrm>
            <a:off x="457200" y="292565"/>
            <a:ext cx="11277600" cy="955675"/>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393372"/>
            <a:ext cx="11277600" cy="4783592"/>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486536"/>
            <a:ext cx="4114800" cy="365125"/>
          </a:xfrm>
          <a:prstGeom prst="rect">
            <a:avLst/>
          </a:prstGeom>
        </p:spPr>
        <p:txBody>
          <a:bodyPr vert="horz" lIns="91406" tIns="45718" rIns="91406" bIns="45718" rtlCol="0" anchor="ctr"/>
          <a:lstStyle>
            <a:lvl1pPr algn="l">
              <a:defRPr sz="900" b="0" i="0">
                <a:solidFill>
                  <a:schemeClr val="tx1">
                    <a:tint val="75000"/>
                  </a:schemeClr>
                </a:solidFill>
                <a:latin typeface="Helvetica Neue Regular" panose="02000503000000020004" pitchFamily="2"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991600" y="6486536"/>
            <a:ext cx="2743200" cy="365125"/>
          </a:xfrm>
          <a:prstGeom prst="rect">
            <a:avLst/>
          </a:prstGeom>
        </p:spPr>
        <p:txBody>
          <a:bodyPr vert="horz" lIns="91406" tIns="45718" rIns="91406" bIns="45718" rtlCol="0" anchor="ctr"/>
          <a:lstStyle>
            <a:lvl1pPr algn="r">
              <a:defRPr sz="900" b="0" i="0">
                <a:solidFill>
                  <a:schemeClr val="tx1">
                    <a:tint val="75000"/>
                  </a:schemeClr>
                </a:solidFill>
                <a:latin typeface="Helvetica Neue Regular" panose="02000503000000020004" pitchFamily="2" charset="0"/>
              </a:defRPr>
            </a:lvl1pPr>
          </a:lstStyle>
          <a:p>
            <a:fld id="{1BF81EC4-19B6-724B-AD7E-C403EA7E09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0212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lvl1pPr algn="l" defTabSz="914014" rtl="0" eaLnBrk="1" latinLnBrk="0" hangingPunct="1">
        <a:lnSpc>
          <a:spcPct val="90000"/>
        </a:lnSpc>
        <a:spcBef>
          <a:spcPct val="0"/>
        </a:spcBef>
        <a:buNone/>
        <a:defRPr sz="3600" b="0" i="0" kern="1200">
          <a:solidFill>
            <a:schemeClr val="tx1"/>
          </a:solidFill>
          <a:latin typeface="Helvetica Neue Regular" panose="02000503000000020004" pitchFamily="2" charset="0"/>
          <a:ea typeface="+mj-ea"/>
          <a:cs typeface="+mj-cs"/>
        </a:defRPr>
      </a:lvl1pPr>
    </p:titleStyle>
    <p:bodyStyle>
      <a:lvl1pPr marL="228509" indent="-228509" algn="l" defTabSz="914014" rtl="0" eaLnBrk="1" latinLnBrk="0" hangingPunct="1">
        <a:lnSpc>
          <a:spcPct val="90000"/>
        </a:lnSpc>
        <a:spcBef>
          <a:spcPts val="1000"/>
        </a:spcBef>
        <a:buFont typeface="Arial"/>
        <a:buChar char="•"/>
        <a:defRPr sz="2000" b="0" i="0" kern="1200">
          <a:solidFill>
            <a:schemeClr val="tx1"/>
          </a:solidFill>
          <a:latin typeface="Helvetica Neue Regular" panose="02000503000000020004" pitchFamily="2" charset="0"/>
          <a:ea typeface="+mn-ea"/>
          <a:cs typeface="+mn-cs"/>
        </a:defRPr>
      </a:lvl1pPr>
      <a:lvl2pPr marL="685526" indent="-228509" algn="l" defTabSz="914014" rtl="0" eaLnBrk="1" latinLnBrk="0" hangingPunct="1">
        <a:lnSpc>
          <a:spcPct val="90000"/>
        </a:lnSpc>
        <a:spcBef>
          <a:spcPts val="500"/>
        </a:spcBef>
        <a:buFont typeface="Arial"/>
        <a:buChar char="•"/>
        <a:defRPr sz="1900" b="0" i="0" kern="1200">
          <a:solidFill>
            <a:schemeClr val="tx1"/>
          </a:solidFill>
          <a:latin typeface="Helvetica Neue Regular" panose="02000503000000020004" pitchFamily="2" charset="0"/>
          <a:ea typeface="+mn-ea"/>
          <a:cs typeface="+mn-cs"/>
        </a:defRPr>
      </a:lvl2pPr>
      <a:lvl3pPr marL="1142522" indent="-228509" algn="l" defTabSz="914014" rtl="0" eaLnBrk="1" latinLnBrk="0" hangingPunct="1">
        <a:lnSpc>
          <a:spcPct val="90000"/>
        </a:lnSpc>
        <a:spcBef>
          <a:spcPts val="500"/>
        </a:spcBef>
        <a:buFont typeface="Arial"/>
        <a:buChar char="•"/>
        <a:defRPr sz="1600" b="0" i="0" kern="1200">
          <a:solidFill>
            <a:schemeClr val="tx1"/>
          </a:solidFill>
          <a:latin typeface="Helvetica Neue Regular" panose="02000503000000020004" pitchFamily="2" charset="0"/>
          <a:ea typeface="+mn-ea"/>
          <a:cs typeface="+mn-cs"/>
        </a:defRPr>
      </a:lvl3pPr>
      <a:lvl4pPr marL="1599520" indent="-228509" algn="l" defTabSz="914014" rtl="0" eaLnBrk="1" latinLnBrk="0" hangingPunct="1">
        <a:lnSpc>
          <a:spcPct val="90000"/>
        </a:lnSpc>
        <a:spcBef>
          <a:spcPts val="500"/>
        </a:spcBef>
        <a:buFont typeface="Arial"/>
        <a:buChar char="•"/>
        <a:defRPr sz="1500" b="0" i="0" kern="1200">
          <a:solidFill>
            <a:schemeClr val="tx1"/>
          </a:solidFill>
          <a:latin typeface="Helvetica Neue Regular" panose="02000503000000020004" pitchFamily="2" charset="0"/>
          <a:ea typeface="+mn-ea"/>
          <a:cs typeface="+mn-cs"/>
        </a:defRPr>
      </a:lvl4pPr>
      <a:lvl5pPr marL="2056519" indent="-228509" algn="l" defTabSz="914014" rtl="0" eaLnBrk="1" latinLnBrk="0" hangingPunct="1">
        <a:lnSpc>
          <a:spcPct val="90000"/>
        </a:lnSpc>
        <a:spcBef>
          <a:spcPts val="500"/>
        </a:spcBef>
        <a:buFont typeface="Arial"/>
        <a:buChar char="•"/>
        <a:defRPr sz="1500" b="0" i="0" kern="1200">
          <a:solidFill>
            <a:schemeClr val="tx1"/>
          </a:solidFill>
          <a:latin typeface="Helvetica Neue Regular" panose="02000503000000020004" pitchFamily="2" charset="0"/>
          <a:ea typeface="+mn-ea"/>
          <a:cs typeface="+mn-cs"/>
        </a:defRPr>
      </a:lvl5pPr>
      <a:lvl6pPr marL="2513534" indent="-228509" algn="l" defTabSz="91401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0542" indent="-228509" algn="l" defTabSz="91401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7549" indent="-228509" algn="l" defTabSz="91401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4566" indent="-228509" algn="l" defTabSz="91401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73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5C25B-E8C9-664A-AC1F-4F80320DB8B9}" type="datetimeFigureOut">
              <a:rPr lang="en-US" smtClean="0"/>
              <a:t>1/26/22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4EC1F-BA88-294C-9937-2FD0837BACBB}" type="slidenum">
              <a:rPr lang="en-US" smtClean="0"/>
              <a:t>‹#›</a:t>
            </a:fld>
            <a:endParaRPr lang="en-US"/>
          </a:p>
        </p:txBody>
      </p:sp>
    </p:spTree>
    <p:extLst>
      <p:ext uri="{BB962C8B-B14F-4D97-AF65-F5344CB8AC3E}">
        <p14:creationId xmlns:p14="http://schemas.microsoft.com/office/powerpoint/2010/main" val="658855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0ed61f5652_0_252"/>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rmAutofit/>
          </a:bodyPr>
          <a:lstStyle>
            <a:lvl1pPr lv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1" name="Google Shape;11;g10ed61f5652_0_252"/>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 name="Google Shape;12;g10ed61f5652_0_25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1"/>
                </a:solidFill>
                <a:latin typeface="Roboto"/>
                <a:ea typeface="Roboto"/>
                <a:cs typeface="Roboto"/>
                <a:sym typeface="Roboto"/>
              </a:defRPr>
            </a:lvl1pPr>
            <a:lvl2pPr lvl="1" algn="r">
              <a:buNone/>
              <a:defRPr sz="1300">
                <a:solidFill>
                  <a:schemeClr val="dk1"/>
                </a:solidFill>
                <a:latin typeface="Roboto"/>
                <a:ea typeface="Roboto"/>
                <a:cs typeface="Roboto"/>
                <a:sym typeface="Roboto"/>
              </a:defRPr>
            </a:lvl2pPr>
            <a:lvl3pPr lvl="2" algn="r">
              <a:buNone/>
              <a:defRPr sz="1300">
                <a:solidFill>
                  <a:schemeClr val="dk1"/>
                </a:solidFill>
                <a:latin typeface="Roboto"/>
                <a:ea typeface="Roboto"/>
                <a:cs typeface="Roboto"/>
                <a:sym typeface="Roboto"/>
              </a:defRPr>
            </a:lvl3pPr>
            <a:lvl4pPr lvl="3" algn="r">
              <a:buNone/>
              <a:defRPr sz="1300">
                <a:solidFill>
                  <a:schemeClr val="dk1"/>
                </a:solidFill>
                <a:latin typeface="Roboto"/>
                <a:ea typeface="Roboto"/>
                <a:cs typeface="Roboto"/>
                <a:sym typeface="Roboto"/>
              </a:defRPr>
            </a:lvl4pPr>
            <a:lvl5pPr lvl="4" algn="r">
              <a:buNone/>
              <a:defRPr sz="1300">
                <a:solidFill>
                  <a:schemeClr val="dk1"/>
                </a:solidFill>
                <a:latin typeface="Roboto"/>
                <a:ea typeface="Roboto"/>
                <a:cs typeface="Roboto"/>
                <a:sym typeface="Roboto"/>
              </a:defRPr>
            </a:lvl5pPr>
            <a:lvl6pPr lvl="5" algn="r">
              <a:buNone/>
              <a:defRPr sz="1300">
                <a:solidFill>
                  <a:schemeClr val="dk1"/>
                </a:solidFill>
                <a:latin typeface="Roboto"/>
                <a:ea typeface="Roboto"/>
                <a:cs typeface="Roboto"/>
                <a:sym typeface="Roboto"/>
              </a:defRPr>
            </a:lvl6pPr>
            <a:lvl7pPr lvl="6" algn="r">
              <a:buNone/>
              <a:defRPr sz="1300">
                <a:solidFill>
                  <a:schemeClr val="dk1"/>
                </a:solidFill>
                <a:latin typeface="Roboto"/>
                <a:ea typeface="Roboto"/>
                <a:cs typeface="Roboto"/>
                <a:sym typeface="Roboto"/>
              </a:defRPr>
            </a:lvl7pPr>
            <a:lvl8pPr lvl="7" algn="r">
              <a:buNone/>
              <a:defRPr sz="1300">
                <a:solidFill>
                  <a:schemeClr val="dk1"/>
                </a:solidFill>
                <a:latin typeface="Roboto"/>
                <a:ea typeface="Roboto"/>
                <a:cs typeface="Roboto"/>
                <a:sym typeface="Roboto"/>
              </a:defRPr>
            </a:lvl8pPr>
            <a:lvl9pPr lvl="8" algn="r">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76394455"/>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55756" y="5235180"/>
            <a:ext cx="3137888" cy="1313139"/>
          </a:xfrm>
          <a:prstGeom prst="rect">
            <a:avLst/>
          </a:prstGeom>
        </p:spPr>
      </p:pic>
      <p:pic>
        <p:nvPicPr>
          <p:cNvPr id="10" name="Picture 9"/>
          <p:cNvPicPr>
            <a:picLocks noChangeAspect="1"/>
          </p:cNvPicPr>
          <p:nvPr/>
        </p:nvPicPr>
        <p:blipFill>
          <a:blip r:embed="rId4"/>
          <a:stretch>
            <a:fillRect/>
          </a:stretch>
        </p:blipFill>
        <p:spPr>
          <a:xfrm>
            <a:off x="4466705" y="5772005"/>
            <a:ext cx="2850770" cy="1104900"/>
          </a:xfrm>
          <a:prstGeom prst="rect">
            <a:avLst/>
          </a:prstGeom>
        </p:spPr>
      </p:pic>
      <p:sp>
        <p:nvSpPr>
          <p:cNvPr id="8" name="Rectangle 7"/>
          <p:cNvSpPr/>
          <p:nvPr/>
        </p:nvSpPr>
        <p:spPr>
          <a:xfrm>
            <a:off x="-21208" y="2227521"/>
            <a:ext cx="12213208" cy="3499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18" rIns="91406" bIns="45718" rtlCol="0" anchor="t"/>
          <a:lstStyle/>
          <a:p>
            <a:endParaRPr lang="en-US" sz="2800">
              <a:solidFill>
                <a:prstClr val="white"/>
              </a:solidFill>
            </a:endParaRPr>
          </a:p>
        </p:txBody>
      </p:sp>
      <p:sp>
        <p:nvSpPr>
          <p:cNvPr id="19" name="Title 1"/>
          <p:cNvSpPr>
            <a:spLocks noGrp="1"/>
          </p:cNvSpPr>
          <p:nvPr>
            <p:ph type="title"/>
          </p:nvPr>
        </p:nvSpPr>
        <p:spPr>
          <a:xfrm>
            <a:off x="8682" y="578165"/>
            <a:ext cx="12183318" cy="4104674"/>
          </a:xfrm>
        </p:spPr>
        <p:txBody>
          <a:bodyPr>
            <a:normAutofit/>
          </a:bodyPr>
          <a:lstStyle/>
          <a:p>
            <a:pPr algn="ctr"/>
            <a:r>
              <a:rPr lang="en-US" sz="4700" b="1" dirty="0">
                <a:ea typeface="TradeGothic LT" charset="0"/>
                <a:cs typeface="TradeGothic LT" charset="0"/>
              </a:rPr>
              <a:t>Insights from 76 Climate Persuasion Tests</a:t>
            </a:r>
            <a:br>
              <a:rPr lang="en-US" sz="4700" b="1" dirty="0">
                <a:ea typeface="TradeGothic LT" charset="0"/>
                <a:cs typeface="TradeGothic LT" charset="0"/>
              </a:rPr>
            </a:br>
            <a:br>
              <a:rPr lang="en-US" sz="4700" b="1" dirty="0">
                <a:ea typeface="TradeGothic LT" charset="0"/>
                <a:cs typeface="TradeGothic LT" charset="0"/>
              </a:rPr>
            </a:br>
            <a:br>
              <a:rPr lang="en-US" sz="2200" b="1" dirty="0">
                <a:ea typeface="TradeGothic LT" charset="0"/>
                <a:cs typeface="TradeGothic LT" charset="0"/>
              </a:rPr>
            </a:br>
            <a:r>
              <a:rPr lang="en-US" sz="2700" b="1" i="1" dirty="0">
                <a:ea typeface="TradeGothic LT" charset="0"/>
                <a:cs typeface="TradeGothic LT" charset="0"/>
              </a:rPr>
              <a:t>With Jacob B. Rode </a:t>
            </a:r>
            <a:br>
              <a:rPr lang="en-US" sz="2700" b="1" i="1" dirty="0">
                <a:ea typeface="TradeGothic LT" charset="0"/>
                <a:cs typeface="TradeGothic LT" charset="0"/>
              </a:rPr>
            </a:br>
            <a:r>
              <a:rPr lang="en-US" sz="2700" b="1" i="1" dirty="0">
                <a:ea typeface="TradeGothic LT" charset="0"/>
                <a:cs typeface="TradeGothic LT" charset="0"/>
              </a:rPr>
              <a:t>&amp; </a:t>
            </a:r>
            <a:br>
              <a:rPr lang="en-US" sz="2700" b="1" i="1" dirty="0">
                <a:ea typeface="TradeGothic LT" charset="0"/>
                <a:cs typeface="TradeGothic LT" charset="0"/>
              </a:rPr>
            </a:br>
            <a:r>
              <a:rPr lang="en-US" sz="2700" b="1" i="1" dirty="0">
                <a:ea typeface="TradeGothic LT" charset="0"/>
                <a:cs typeface="TradeGothic LT" charset="0"/>
              </a:rPr>
              <a:t>Caitlin N. Benedict</a:t>
            </a:r>
            <a:br>
              <a:rPr lang="en-US" sz="4700" b="1" dirty="0">
                <a:ea typeface="TradeGothic LT" charset="0"/>
                <a:cs typeface="TradeGothic LT" charset="0"/>
              </a:rPr>
            </a:br>
            <a:br>
              <a:rPr lang="en-US" sz="4700" b="1" dirty="0">
                <a:ea typeface="TradeGothic LT" charset="0"/>
                <a:cs typeface="TradeGothic LT" charset="0"/>
              </a:rPr>
            </a:br>
            <a:r>
              <a:rPr lang="en-US" sz="2200" i="1" dirty="0">
                <a:ea typeface="TradeGothic LT" charset="0"/>
                <a:cs typeface="TradeGothic LT" charset="0"/>
              </a:rPr>
              <a:t>Thursday, January 20th, 2022</a:t>
            </a:r>
          </a:p>
        </p:txBody>
      </p:sp>
      <p:sp>
        <p:nvSpPr>
          <p:cNvPr id="2" name="TextBox 1">
            <a:extLst>
              <a:ext uri="{FF2B5EF4-FFF2-40B4-BE49-F238E27FC236}">
                <a16:creationId xmlns:a16="http://schemas.microsoft.com/office/drawing/2014/main" id="{B99870D5-6328-F047-9E84-781172841A8E}"/>
              </a:ext>
            </a:extLst>
          </p:cNvPr>
          <p:cNvSpPr txBox="1"/>
          <p:nvPr/>
        </p:nvSpPr>
        <p:spPr>
          <a:xfrm>
            <a:off x="2900208" y="6101208"/>
            <a:ext cx="1544012" cy="369332"/>
          </a:xfrm>
          <a:prstGeom prst="rect">
            <a:avLst/>
          </a:prstGeom>
          <a:noFill/>
        </p:spPr>
        <p:txBody>
          <a:bodyPr wrap="none" rtlCol="0">
            <a:spAutoFit/>
          </a:bodyPr>
          <a:lstStyle/>
          <a:p>
            <a:r>
              <a:rPr lang="en-US" i="1" dirty="0"/>
              <a:t>Hosted by »»</a:t>
            </a:r>
          </a:p>
        </p:txBody>
      </p:sp>
    </p:spTree>
    <p:extLst>
      <p:ext uri="{BB962C8B-B14F-4D97-AF65-F5344CB8AC3E}">
        <p14:creationId xmlns:p14="http://schemas.microsoft.com/office/powerpoint/2010/main" val="296583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641000" y="2353267"/>
            <a:ext cx="10962900" cy="1209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Arial"/>
              <a:buNone/>
            </a:pPr>
            <a:r>
              <a:rPr lang="en-US" sz="3600"/>
              <a:t>Common types of interventions</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517200" y="610700"/>
            <a:ext cx="11157600" cy="9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Experimental Interventions</a:t>
            </a:r>
            <a:endParaRPr/>
          </a:p>
        </p:txBody>
      </p:sp>
      <p:sp>
        <p:nvSpPr>
          <p:cNvPr id="182" name="Google Shape;182;p14"/>
          <p:cNvSpPr txBox="1">
            <a:spLocks noGrp="1"/>
          </p:cNvSpPr>
          <p:nvPr>
            <p:ph type="body" idx="1"/>
          </p:nvPr>
        </p:nvSpPr>
        <p:spPr>
          <a:xfrm>
            <a:off x="517200" y="1986432"/>
            <a:ext cx="11157600" cy="41052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SzPts val="2400"/>
              <a:buChar char="●"/>
            </a:pPr>
            <a:r>
              <a:rPr lang="en-US" sz="2800"/>
              <a:t>Morality </a:t>
            </a:r>
            <a:r>
              <a:rPr lang="en-US" sz="1800"/>
              <a:t>(e.g., Feinberg &amp; Willer, 2013)</a:t>
            </a:r>
            <a:endParaRPr/>
          </a:p>
          <a:p>
            <a:pPr marL="457200" lvl="0" indent="-381000" algn="l" rtl="0">
              <a:lnSpc>
                <a:spcPct val="90000"/>
              </a:lnSpc>
              <a:spcBef>
                <a:spcPts val="0"/>
              </a:spcBef>
              <a:spcAft>
                <a:spcPts val="0"/>
              </a:spcAft>
              <a:buSzPts val="2400"/>
              <a:buChar char="●"/>
            </a:pPr>
            <a:r>
              <a:rPr lang="en-US" sz="2800"/>
              <a:t>Health </a:t>
            </a:r>
            <a:r>
              <a:rPr lang="en-US" sz="1800"/>
              <a:t>(e.g., Levine &amp; Kline, 2017)</a:t>
            </a:r>
            <a:endParaRPr/>
          </a:p>
          <a:p>
            <a:pPr marL="457200" lvl="0" indent="-381000" algn="l" rtl="0">
              <a:lnSpc>
                <a:spcPct val="90000"/>
              </a:lnSpc>
              <a:spcBef>
                <a:spcPts val="0"/>
              </a:spcBef>
              <a:spcAft>
                <a:spcPts val="0"/>
              </a:spcAft>
              <a:buSzPts val="2400"/>
              <a:buChar char="●"/>
            </a:pPr>
            <a:r>
              <a:rPr lang="en-US" sz="2800"/>
              <a:t>Economy </a:t>
            </a:r>
            <a:r>
              <a:rPr lang="en-US" sz="1800"/>
              <a:t>(e.g., Dixon et al., 2017)</a:t>
            </a:r>
            <a:endParaRPr/>
          </a:p>
          <a:p>
            <a:pPr marL="457200" lvl="0" indent="-381000" algn="l" rtl="0">
              <a:lnSpc>
                <a:spcPct val="90000"/>
              </a:lnSpc>
              <a:spcBef>
                <a:spcPts val="0"/>
              </a:spcBef>
              <a:spcAft>
                <a:spcPts val="0"/>
              </a:spcAft>
              <a:buSzPts val="2400"/>
              <a:buChar char="●"/>
            </a:pPr>
            <a:r>
              <a:rPr lang="en-US" sz="2800"/>
              <a:t>Scientific consensus </a:t>
            </a:r>
            <a:r>
              <a:rPr lang="en-US" sz="1800"/>
              <a:t>(e.g., van der Linden et al., 2015)</a:t>
            </a:r>
            <a:endParaRPr/>
          </a:p>
          <a:p>
            <a:pPr marL="457200" lvl="0" indent="-381000" algn="l" rtl="0">
              <a:lnSpc>
                <a:spcPct val="90000"/>
              </a:lnSpc>
              <a:spcBef>
                <a:spcPts val="0"/>
              </a:spcBef>
              <a:spcAft>
                <a:spcPts val="0"/>
              </a:spcAft>
              <a:buSzPts val="2400"/>
              <a:buChar char="●"/>
            </a:pPr>
            <a:r>
              <a:rPr lang="en-US" sz="2800"/>
              <a:t>Emotion </a:t>
            </a:r>
            <a:r>
              <a:rPr lang="en-US" sz="1800"/>
              <a:t>(e.g., Skurka et al., 2018)</a:t>
            </a:r>
            <a:endParaRPr/>
          </a:p>
          <a:p>
            <a:pPr marL="457200" lvl="0" indent="-381000" algn="l" rtl="0">
              <a:lnSpc>
                <a:spcPct val="90000"/>
              </a:lnSpc>
              <a:spcBef>
                <a:spcPts val="0"/>
              </a:spcBef>
              <a:spcAft>
                <a:spcPts val="0"/>
              </a:spcAft>
              <a:buSzPts val="2400"/>
              <a:buChar char="●"/>
            </a:pPr>
            <a:r>
              <a:rPr lang="en-US" sz="2800"/>
              <a:t>Policy manipulations </a:t>
            </a:r>
            <a:r>
              <a:rPr lang="en-US" sz="1800"/>
              <a:t>(e.g., Campbell &amp; Kay, 2014)</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0ed61f5652_0_340"/>
          <p:cNvSpPr txBox="1">
            <a:spLocks noGrp="1"/>
          </p:cNvSpPr>
          <p:nvPr>
            <p:ph type="title"/>
          </p:nvPr>
        </p:nvSpPr>
        <p:spPr>
          <a:xfrm>
            <a:off x="354013" y="0"/>
            <a:ext cx="5393700" cy="20085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sz="4000"/>
              <a:t>Morality</a:t>
            </a:r>
            <a:endParaRPr sz="4000"/>
          </a:p>
        </p:txBody>
      </p:sp>
      <p:sp>
        <p:nvSpPr>
          <p:cNvPr id="189" name="Google Shape;189;g10ed61f5652_0_340"/>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sp>
        <p:nvSpPr>
          <p:cNvPr id="190" name="Google Shape;190;g10ed61f5652_0_340"/>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p>
            <a:pPr marL="457200" lvl="0" indent="-381000" algn="l" rtl="0">
              <a:lnSpc>
                <a:spcPct val="100000"/>
              </a:lnSpc>
              <a:spcBef>
                <a:spcPts val="0"/>
              </a:spcBef>
              <a:spcAft>
                <a:spcPts val="0"/>
              </a:spcAft>
              <a:buSzPts val="2400"/>
              <a:buFont typeface="Roboto Slab"/>
              <a:buChar char="●"/>
            </a:pPr>
            <a:r>
              <a:rPr lang="en-US">
                <a:latin typeface="Roboto Slab"/>
                <a:ea typeface="Roboto Slab"/>
                <a:cs typeface="Roboto Slab"/>
                <a:sym typeface="Roboto Slab"/>
              </a:rPr>
              <a:t>Humans are </a:t>
            </a:r>
            <a:r>
              <a:rPr lang="en-US" b="1" i="1">
                <a:latin typeface="Roboto Slab"/>
                <a:ea typeface="Roboto Slab"/>
                <a:cs typeface="Roboto Slab"/>
                <a:sym typeface="Roboto Slab"/>
              </a:rPr>
              <a:t>harming</a:t>
            </a:r>
            <a:r>
              <a:rPr lang="en-US" i="1">
                <a:latin typeface="Roboto Slab"/>
                <a:ea typeface="Roboto Slab"/>
                <a:cs typeface="Roboto Slab"/>
                <a:sym typeface="Roboto Slab"/>
              </a:rPr>
              <a:t> </a:t>
            </a:r>
            <a:r>
              <a:rPr lang="en-US">
                <a:latin typeface="Roboto Slab"/>
                <a:ea typeface="Roboto Slab"/>
                <a:cs typeface="Roboto Slab"/>
                <a:sym typeface="Roboto Slab"/>
              </a:rPr>
              <a:t>the environment and we need to </a:t>
            </a:r>
            <a:r>
              <a:rPr lang="en-US" b="1" i="1">
                <a:latin typeface="Roboto Slab"/>
                <a:ea typeface="Roboto Slab"/>
                <a:cs typeface="Roboto Slab"/>
                <a:sym typeface="Roboto Slab"/>
              </a:rPr>
              <a:t>care</a:t>
            </a:r>
            <a:r>
              <a:rPr lang="en-US">
                <a:latin typeface="Roboto Slab"/>
                <a:ea typeface="Roboto Slab"/>
                <a:cs typeface="Roboto Slab"/>
                <a:sym typeface="Roboto Slab"/>
              </a:rPr>
              <a:t> for it</a:t>
            </a:r>
            <a:endParaRPr>
              <a:latin typeface="Roboto Slab"/>
              <a:ea typeface="Roboto Slab"/>
              <a:cs typeface="Roboto Slab"/>
              <a:sym typeface="Roboto Slab"/>
            </a:endParaRPr>
          </a:p>
          <a:p>
            <a:pPr marL="457200" lvl="0" indent="0" algn="l" rtl="0">
              <a:lnSpc>
                <a:spcPct val="100000"/>
              </a:lnSpc>
              <a:spcBef>
                <a:spcPts val="0"/>
              </a:spcBef>
              <a:spcAft>
                <a:spcPts val="0"/>
              </a:spcAft>
              <a:buNone/>
            </a:pPr>
            <a:endParaRPr>
              <a:latin typeface="Roboto Slab"/>
              <a:ea typeface="Roboto Slab"/>
              <a:cs typeface="Roboto Slab"/>
              <a:sym typeface="Roboto Slab"/>
            </a:endParaRPr>
          </a:p>
          <a:p>
            <a:pPr marL="457200" lvl="0" indent="-381000" algn="l" rtl="0">
              <a:lnSpc>
                <a:spcPct val="90000"/>
              </a:lnSpc>
              <a:spcBef>
                <a:spcPts val="0"/>
              </a:spcBef>
              <a:spcAft>
                <a:spcPts val="0"/>
              </a:spcAft>
              <a:buSzPts val="2400"/>
              <a:buFont typeface="Roboto Slab"/>
              <a:buChar char="●"/>
            </a:pPr>
            <a:r>
              <a:rPr lang="en-US">
                <a:latin typeface="Roboto Slab"/>
                <a:ea typeface="Roboto Slab"/>
                <a:cs typeface="Roboto Slab"/>
                <a:sym typeface="Roboto Slab"/>
              </a:rPr>
              <a:t>The environment has become polluted and </a:t>
            </a:r>
            <a:r>
              <a:rPr lang="en-US" b="1" i="1">
                <a:latin typeface="Roboto Slab"/>
                <a:ea typeface="Roboto Slab"/>
                <a:cs typeface="Roboto Slab"/>
                <a:sym typeface="Roboto Slab"/>
              </a:rPr>
              <a:t>contaminated</a:t>
            </a:r>
            <a:r>
              <a:rPr lang="en-US">
                <a:latin typeface="Roboto Slab"/>
                <a:ea typeface="Roboto Slab"/>
                <a:cs typeface="Roboto Slab"/>
                <a:sym typeface="Roboto Slab"/>
              </a:rPr>
              <a:t> and we need to clean and </a:t>
            </a:r>
            <a:r>
              <a:rPr lang="en-US" b="1" i="1">
                <a:latin typeface="Roboto Slab"/>
                <a:ea typeface="Roboto Slab"/>
                <a:cs typeface="Roboto Slab"/>
                <a:sym typeface="Roboto Slab"/>
              </a:rPr>
              <a:t>purify</a:t>
            </a:r>
            <a:r>
              <a:rPr lang="en-US">
                <a:latin typeface="Roboto Slab"/>
                <a:ea typeface="Roboto Slab"/>
                <a:cs typeface="Roboto Slab"/>
                <a:sym typeface="Roboto Slab"/>
              </a:rPr>
              <a:t> it</a:t>
            </a:r>
            <a:endParaRPr>
              <a:latin typeface="Roboto Slab"/>
              <a:ea typeface="Roboto Slab"/>
              <a:cs typeface="Roboto Slab"/>
              <a:sym typeface="Roboto Slab"/>
            </a:endParaRPr>
          </a:p>
          <a:p>
            <a:pPr marL="457200" lvl="0" indent="0" algn="l" rtl="0">
              <a:lnSpc>
                <a:spcPct val="90000"/>
              </a:lnSpc>
              <a:spcBef>
                <a:spcPts val="1600"/>
              </a:spcBef>
              <a:spcAft>
                <a:spcPts val="0"/>
              </a:spcAft>
              <a:buNone/>
            </a:pPr>
            <a:endParaRPr>
              <a:latin typeface="Roboto Slab"/>
              <a:ea typeface="Roboto Slab"/>
              <a:cs typeface="Roboto Slab"/>
              <a:sym typeface="Roboto Slab"/>
            </a:endParaRPr>
          </a:p>
          <a:p>
            <a:pPr marL="0" lvl="0" indent="0" algn="l" rtl="0">
              <a:lnSpc>
                <a:spcPct val="100000"/>
              </a:lnSpc>
              <a:spcBef>
                <a:spcPts val="1600"/>
              </a:spcBef>
              <a:spcAft>
                <a:spcPts val="0"/>
              </a:spcAft>
              <a:buNone/>
            </a:pPr>
            <a:endParaRPr sz="2000">
              <a:latin typeface="Roboto Slab"/>
              <a:ea typeface="Roboto Slab"/>
              <a:cs typeface="Roboto Slab"/>
              <a:sym typeface="Roboto Slab"/>
            </a:endParaRPr>
          </a:p>
          <a:p>
            <a:pPr marL="0" lvl="0" indent="0" algn="l" rtl="0">
              <a:lnSpc>
                <a:spcPct val="100000"/>
              </a:lnSpc>
              <a:spcBef>
                <a:spcPts val="0"/>
              </a:spcBef>
              <a:spcAft>
                <a:spcPts val="0"/>
              </a:spcAft>
              <a:buNone/>
            </a:pPr>
            <a:endParaRPr/>
          </a:p>
        </p:txBody>
      </p:sp>
      <p:pic>
        <p:nvPicPr>
          <p:cNvPr id="191" name="Google Shape;191;g10ed61f5652_0_340" descr="Making Earth Clean and Green are Futuristic Opportunities for Industries."/>
          <p:cNvPicPr preferRelativeResize="0"/>
          <p:nvPr/>
        </p:nvPicPr>
        <p:blipFill rotWithShape="1">
          <a:blip r:embed="rId3">
            <a:alphaModFix/>
          </a:blip>
          <a:srcRect/>
          <a:stretch/>
        </p:blipFill>
        <p:spPr>
          <a:xfrm>
            <a:off x="230250" y="2746674"/>
            <a:ext cx="5641225" cy="3145825"/>
          </a:xfrm>
          <a:prstGeom prst="rect">
            <a:avLst/>
          </a:prstGeom>
          <a:noFill/>
          <a:ln>
            <a:noFill/>
          </a:ln>
        </p:spPr>
      </p:pic>
      <p:sp>
        <p:nvSpPr>
          <p:cNvPr id="192" name="Google Shape;192;g10ed61f5652_0_340"/>
          <p:cNvSpPr txBox="1"/>
          <p:nvPr/>
        </p:nvSpPr>
        <p:spPr>
          <a:xfrm>
            <a:off x="9298825" y="6365400"/>
            <a:ext cx="3052800" cy="49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Roboto Slab"/>
                <a:ea typeface="Roboto Slab"/>
                <a:cs typeface="Roboto Slab"/>
                <a:sym typeface="Roboto Slab"/>
              </a:rPr>
              <a:t>Feinberg &amp; Willer, 2013</a:t>
            </a:r>
            <a:endParaRPr kumimoji="0" sz="1400" b="0" i="0" u="none" strike="noStrike" kern="0" cap="none" spc="0" normalizeH="0" baseline="0" noProof="0">
              <a:ln>
                <a:noFill/>
              </a:ln>
              <a:solidFill>
                <a:srgbClr val="000000"/>
              </a:solidFill>
              <a:effectLst/>
              <a:uLnTx/>
              <a:uFillTx/>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0ed61f5652_0_348"/>
          <p:cNvSpPr txBox="1">
            <a:spLocks noGrp="1"/>
          </p:cNvSpPr>
          <p:nvPr>
            <p:ph type="title"/>
          </p:nvPr>
        </p:nvSpPr>
        <p:spPr>
          <a:xfrm>
            <a:off x="354000" y="100800"/>
            <a:ext cx="5393700" cy="20085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sz="4000"/>
              <a:t>Health</a:t>
            </a:r>
            <a:endParaRPr sz="4000"/>
          </a:p>
        </p:txBody>
      </p:sp>
      <p:sp>
        <p:nvSpPr>
          <p:cNvPr id="199" name="Google Shape;199;g10ed61f5652_0_348"/>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sp>
        <p:nvSpPr>
          <p:cNvPr id="200" name="Google Shape;200;g10ed61f5652_0_348"/>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p>
            <a:pPr marL="0" lvl="0" indent="0" algn="l" rtl="0">
              <a:lnSpc>
                <a:spcPct val="100000"/>
              </a:lnSpc>
              <a:spcBef>
                <a:spcPts val="0"/>
              </a:spcBef>
              <a:spcAft>
                <a:spcPts val="0"/>
              </a:spcAft>
              <a:buNone/>
            </a:pPr>
            <a:r>
              <a:rPr lang="en-US" sz="2000">
                <a:latin typeface="Arial"/>
                <a:ea typeface="Arial"/>
                <a:cs typeface="Arial"/>
                <a:sym typeface="Arial"/>
              </a:rPr>
              <a:t>“…combating climate change would improve health through pollution reduction…” - Bernauer &amp; McGrath, 2016, p. 681</a:t>
            </a:r>
            <a:endParaRPr/>
          </a:p>
        </p:txBody>
      </p:sp>
      <p:pic>
        <p:nvPicPr>
          <p:cNvPr id="201" name="Google Shape;201;g10ed61f5652_0_348" descr="116,557 Clean Air Stock Photos, Pictures &amp; Royalty-Free Images - iStock"/>
          <p:cNvPicPr preferRelativeResize="0"/>
          <p:nvPr/>
        </p:nvPicPr>
        <p:blipFill rotWithShape="1">
          <a:blip r:embed="rId3">
            <a:alphaModFix/>
          </a:blip>
          <a:srcRect/>
          <a:stretch/>
        </p:blipFill>
        <p:spPr>
          <a:xfrm>
            <a:off x="409925" y="2867225"/>
            <a:ext cx="5281851" cy="344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title"/>
          </p:nvPr>
        </p:nvSpPr>
        <p:spPr>
          <a:xfrm>
            <a:off x="3734857" y="228425"/>
            <a:ext cx="4722300" cy="95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a:t>Economy</a:t>
            </a:r>
            <a:endParaRPr/>
          </a:p>
        </p:txBody>
      </p:sp>
      <p:sp>
        <p:nvSpPr>
          <p:cNvPr id="208" name="Google Shape;208;p12"/>
          <p:cNvSpPr txBox="1"/>
          <p:nvPr/>
        </p:nvSpPr>
        <p:spPr>
          <a:xfrm>
            <a:off x="9806608" y="6488668"/>
            <a:ext cx="238539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McCright et al., 2016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09" name="Google Shape;209;p12"/>
          <p:cNvPicPr preferRelativeResize="0"/>
          <p:nvPr/>
        </p:nvPicPr>
        <p:blipFill rotWithShape="1">
          <a:blip r:embed="rId3">
            <a:alphaModFix/>
          </a:blip>
          <a:srcRect/>
          <a:stretch/>
        </p:blipFill>
        <p:spPr>
          <a:xfrm>
            <a:off x="2026684" y="1526586"/>
            <a:ext cx="8138632" cy="45330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3" descr="consensus pic 2"/>
          <p:cNvPicPr preferRelativeResize="0"/>
          <p:nvPr/>
        </p:nvPicPr>
        <p:blipFill rotWithShape="1">
          <a:blip r:embed="rId3">
            <a:alphaModFix/>
          </a:blip>
          <a:srcRect/>
          <a:stretch/>
        </p:blipFill>
        <p:spPr>
          <a:xfrm>
            <a:off x="3837000" y="1073439"/>
            <a:ext cx="4517848" cy="2239616"/>
          </a:xfrm>
          <a:prstGeom prst="rect">
            <a:avLst/>
          </a:prstGeom>
          <a:noFill/>
          <a:ln>
            <a:noFill/>
          </a:ln>
        </p:spPr>
      </p:pic>
      <p:sp>
        <p:nvSpPr>
          <p:cNvPr id="215" name="Google Shape;215;p13"/>
          <p:cNvSpPr txBox="1">
            <a:spLocks noGrp="1"/>
          </p:cNvSpPr>
          <p:nvPr>
            <p:ph type="title"/>
          </p:nvPr>
        </p:nvSpPr>
        <p:spPr>
          <a:xfrm>
            <a:off x="2182800" y="0"/>
            <a:ext cx="7826400" cy="99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a:t>Scientific Consensus</a:t>
            </a:r>
            <a:endParaRPr/>
          </a:p>
        </p:txBody>
      </p:sp>
      <p:pic>
        <p:nvPicPr>
          <p:cNvPr id="216" name="Google Shape;216;p13"/>
          <p:cNvPicPr preferRelativeResize="0"/>
          <p:nvPr/>
        </p:nvPicPr>
        <p:blipFill rotWithShape="1">
          <a:blip r:embed="rId4">
            <a:alphaModFix/>
          </a:blip>
          <a:srcRect/>
          <a:stretch/>
        </p:blipFill>
        <p:spPr>
          <a:xfrm>
            <a:off x="2528496" y="3531503"/>
            <a:ext cx="7135021" cy="3214047"/>
          </a:xfrm>
          <a:prstGeom prst="rect">
            <a:avLst/>
          </a:prstGeom>
          <a:noFill/>
          <a:ln>
            <a:noFill/>
          </a:ln>
        </p:spPr>
      </p:pic>
      <p:sp>
        <p:nvSpPr>
          <p:cNvPr id="217" name="Google Shape;217;p13"/>
          <p:cNvSpPr txBox="1"/>
          <p:nvPr/>
        </p:nvSpPr>
        <p:spPr>
          <a:xfrm>
            <a:off x="9522441" y="6519446"/>
            <a:ext cx="2795400" cy="338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FFFFFF"/>
                </a:solidFill>
                <a:effectLst/>
                <a:uLnTx/>
                <a:uFillTx/>
                <a:latin typeface="Arial"/>
                <a:ea typeface="Arial"/>
                <a:cs typeface="Arial"/>
                <a:sym typeface="Arial"/>
              </a:rPr>
              <a:t>van der Linden et al., 2015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3869055" y="7"/>
            <a:ext cx="4453800" cy="1066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Mixed Findings</a:t>
            </a:r>
            <a:endParaRPr/>
          </a:p>
        </p:txBody>
      </p:sp>
      <p:pic>
        <p:nvPicPr>
          <p:cNvPr id="223" name="Google Shape;223;p15" descr="A picture containing knife&#10;&#10;Description automatically generated"/>
          <p:cNvPicPr preferRelativeResize="0"/>
          <p:nvPr/>
        </p:nvPicPr>
        <p:blipFill rotWithShape="1">
          <a:blip r:embed="rId3">
            <a:alphaModFix/>
          </a:blip>
          <a:srcRect/>
          <a:stretch/>
        </p:blipFill>
        <p:spPr>
          <a:xfrm>
            <a:off x="5674556" y="2537626"/>
            <a:ext cx="5376442" cy="1130994"/>
          </a:xfrm>
          <a:prstGeom prst="rect">
            <a:avLst/>
          </a:prstGeom>
          <a:noFill/>
          <a:ln>
            <a:noFill/>
          </a:ln>
        </p:spPr>
      </p:pic>
      <p:pic>
        <p:nvPicPr>
          <p:cNvPr id="224" name="Google Shape;224;p15" descr="A picture containing knife, table&#10;&#10;Description automatically generated"/>
          <p:cNvPicPr preferRelativeResize="0"/>
          <p:nvPr/>
        </p:nvPicPr>
        <p:blipFill rotWithShape="1">
          <a:blip r:embed="rId4">
            <a:alphaModFix/>
          </a:blip>
          <a:srcRect/>
          <a:stretch/>
        </p:blipFill>
        <p:spPr>
          <a:xfrm>
            <a:off x="5674556" y="3668046"/>
            <a:ext cx="5376443" cy="993101"/>
          </a:xfrm>
          <a:prstGeom prst="rect">
            <a:avLst/>
          </a:prstGeom>
          <a:noFill/>
          <a:ln>
            <a:noFill/>
          </a:ln>
        </p:spPr>
      </p:pic>
      <p:pic>
        <p:nvPicPr>
          <p:cNvPr id="225" name="Google Shape;225;p15" descr="A picture containing bird, flower&#10;&#10;Description automatically generated"/>
          <p:cNvPicPr preferRelativeResize="0"/>
          <p:nvPr/>
        </p:nvPicPr>
        <p:blipFill rotWithShape="1">
          <a:blip r:embed="rId5">
            <a:alphaModFix/>
          </a:blip>
          <a:srcRect/>
          <a:stretch/>
        </p:blipFill>
        <p:spPr>
          <a:xfrm>
            <a:off x="294964" y="498295"/>
            <a:ext cx="2536353" cy="2095908"/>
          </a:xfrm>
          <a:prstGeom prst="rect">
            <a:avLst/>
          </a:prstGeom>
          <a:noFill/>
          <a:ln>
            <a:noFill/>
          </a:ln>
        </p:spPr>
      </p:pic>
      <p:pic>
        <p:nvPicPr>
          <p:cNvPr id="226" name="Google Shape;226;p15" descr="A picture containing indoor, bird, table&#10;&#10;Description automatically generated"/>
          <p:cNvPicPr preferRelativeResize="0"/>
          <p:nvPr/>
        </p:nvPicPr>
        <p:blipFill rotWithShape="1">
          <a:blip r:embed="rId6">
            <a:alphaModFix/>
          </a:blip>
          <a:srcRect/>
          <a:stretch/>
        </p:blipFill>
        <p:spPr>
          <a:xfrm>
            <a:off x="6861025" y="4907940"/>
            <a:ext cx="4556761" cy="1766907"/>
          </a:xfrm>
          <a:prstGeom prst="rect">
            <a:avLst/>
          </a:prstGeom>
          <a:noFill/>
          <a:ln>
            <a:noFill/>
          </a:ln>
        </p:spPr>
      </p:pic>
      <p:pic>
        <p:nvPicPr>
          <p:cNvPr id="227" name="Google Shape;227;p15"/>
          <p:cNvPicPr preferRelativeResize="0"/>
          <p:nvPr/>
        </p:nvPicPr>
        <p:blipFill rotWithShape="1">
          <a:blip r:embed="rId7">
            <a:alphaModFix/>
          </a:blip>
          <a:srcRect/>
          <a:stretch/>
        </p:blipFill>
        <p:spPr>
          <a:xfrm>
            <a:off x="1293335" y="4784452"/>
            <a:ext cx="3075963" cy="2013885"/>
          </a:xfrm>
          <a:prstGeom prst="rect">
            <a:avLst/>
          </a:prstGeom>
          <a:noFill/>
          <a:ln>
            <a:noFill/>
          </a:ln>
        </p:spPr>
      </p:pic>
      <p:pic>
        <p:nvPicPr>
          <p:cNvPr id="228" name="Google Shape;228;p15"/>
          <p:cNvPicPr preferRelativeResize="0"/>
          <p:nvPr/>
        </p:nvPicPr>
        <p:blipFill rotWithShape="1">
          <a:blip r:embed="rId8">
            <a:alphaModFix/>
          </a:blip>
          <a:srcRect/>
          <a:stretch/>
        </p:blipFill>
        <p:spPr>
          <a:xfrm>
            <a:off x="2509680" y="2688544"/>
            <a:ext cx="2705822" cy="2001567"/>
          </a:xfrm>
          <a:prstGeom prst="rect">
            <a:avLst/>
          </a:prstGeom>
          <a:noFill/>
          <a:ln>
            <a:noFill/>
          </a:ln>
        </p:spPr>
      </p:pic>
      <p:pic>
        <p:nvPicPr>
          <p:cNvPr id="229" name="Google Shape;229;p15" descr="A screenshot of a cell phone&#10;&#10;Description automatically generated"/>
          <p:cNvPicPr preferRelativeResize="0"/>
          <p:nvPr/>
        </p:nvPicPr>
        <p:blipFill rotWithShape="1">
          <a:blip r:embed="rId9">
            <a:alphaModFix/>
          </a:blip>
          <a:srcRect/>
          <a:stretch/>
        </p:blipFill>
        <p:spPr>
          <a:xfrm>
            <a:off x="2997223" y="969046"/>
            <a:ext cx="5976273" cy="1149865"/>
          </a:xfrm>
          <a:prstGeom prst="rect">
            <a:avLst/>
          </a:prstGeom>
          <a:noFill/>
          <a:ln>
            <a:noFill/>
          </a:ln>
        </p:spPr>
      </p:pic>
      <p:pic>
        <p:nvPicPr>
          <p:cNvPr id="230" name="Google Shape;230;p15"/>
          <p:cNvPicPr preferRelativeResize="0"/>
          <p:nvPr/>
        </p:nvPicPr>
        <p:blipFill rotWithShape="1">
          <a:blip r:embed="rId10">
            <a:alphaModFix/>
          </a:blip>
          <a:srcRect/>
          <a:stretch/>
        </p:blipFill>
        <p:spPr>
          <a:xfrm>
            <a:off x="9139406" y="687904"/>
            <a:ext cx="3052594" cy="17121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title"/>
          </p:nvPr>
        </p:nvSpPr>
        <p:spPr>
          <a:xfrm>
            <a:off x="4836792" y="155662"/>
            <a:ext cx="2518500" cy="1066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Debates</a:t>
            </a:r>
            <a:endParaRPr/>
          </a:p>
        </p:txBody>
      </p:sp>
      <p:pic>
        <p:nvPicPr>
          <p:cNvPr id="236" name="Google Shape;236;p16" descr="A close up of a logo&#10;&#10;Description automatically generated"/>
          <p:cNvPicPr preferRelativeResize="0"/>
          <p:nvPr/>
        </p:nvPicPr>
        <p:blipFill rotWithShape="1">
          <a:blip r:embed="rId3">
            <a:alphaModFix/>
          </a:blip>
          <a:srcRect/>
          <a:stretch/>
        </p:blipFill>
        <p:spPr>
          <a:xfrm>
            <a:off x="106680" y="2761471"/>
            <a:ext cx="5516103" cy="1335057"/>
          </a:xfrm>
          <a:prstGeom prst="rect">
            <a:avLst/>
          </a:prstGeom>
          <a:noFill/>
          <a:ln>
            <a:noFill/>
          </a:ln>
        </p:spPr>
      </p:pic>
      <p:pic>
        <p:nvPicPr>
          <p:cNvPr id="237" name="Google Shape;237;p16"/>
          <p:cNvPicPr preferRelativeResize="0"/>
          <p:nvPr/>
        </p:nvPicPr>
        <p:blipFill rotWithShape="1">
          <a:blip r:embed="rId4">
            <a:alphaModFix/>
          </a:blip>
          <a:srcRect/>
          <a:stretch/>
        </p:blipFill>
        <p:spPr>
          <a:xfrm>
            <a:off x="168417" y="1447800"/>
            <a:ext cx="5362926" cy="635083"/>
          </a:xfrm>
          <a:prstGeom prst="rect">
            <a:avLst/>
          </a:prstGeom>
          <a:noFill/>
          <a:ln>
            <a:noFill/>
          </a:ln>
        </p:spPr>
      </p:pic>
      <p:pic>
        <p:nvPicPr>
          <p:cNvPr id="238" name="Google Shape;238;p16" descr="A screenshot of a cell phone&#10;&#10;Description automatically generated"/>
          <p:cNvPicPr preferRelativeResize="0"/>
          <p:nvPr/>
        </p:nvPicPr>
        <p:blipFill rotWithShape="1">
          <a:blip r:embed="rId5">
            <a:alphaModFix/>
          </a:blip>
          <a:srcRect/>
          <a:stretch/>
        </p:blipFill>
        <p:spPr>
          <a:xfrm>
            <a:off x="167640" y="4639276"/>
            <a:ext cx="5378943" cy="1146332"/>
          </a:xfrm>
          <a:prstGeom prst="rect">
            <a:avLst/>
          </a:prstGeom>
          <a:noFill/>
          <a:ln>
            <a:noFill/>
          </a:ln>
        </p:spPr>
      </p:pic>
      <p:pic>
        <p:nvPicPr>
          <p:cNvPr id="239" name="Google Shape;239;p16"/>
          <p:cNvPicPr preferRelativeResize="0"/>
          <p:nvPr/>
        </p:nvPicPr>
        <p:blipFill rotWithShape="1">
          <a:blip r:embed="rId6">
            <a:alphaModFix/>
          </a:blip>
          <a:srcRect/>
          <a:stretch/>
        </p:blipFill>
        <p:spPr>
          <a:xfrm>
            <a:off x="6096000" y="4624792"/>
            <a:ext cx="5950857" cy="1268216"/>
          </a:xfrm>
          <a:prstGeom prst="rect">
            <a:avLst/>
          </a:prstGeom>
          <a:noFill/>
          <a:ln>
            <a:noFill/>
          </a:ln>
        </p:spPr>
      </p:pic>
      <p:pic>
        <p:nvPicPr>
          <p:cNvPr id="240" name="Google Shape;240;p16"/>
          <p:cNvPicPr preferRelativeResize="0"/>
          <p:nvPr/>
        </p:nvPicPr>
        <p:blipFill rotWithShape="1">
          <a:blip r:embed="rId7">
            <a:alphaModFix/>
          </a:blip>
          <a:srcRect/>
          <a:stretch/>
        </p:blipFill>
        <p:spPr>
          <a:xfrm>
            <a:off x="6096000" y="2998078"/>
            <a:ext cx="6144430" cy="861842"/>
          </a:xfrm>
          <a:prstGeom prst="rect">
            <a:avLst/>
          </a:prstGeom>
          <a:noFill/>
          <a:ln>
            <a:noFill/>
          </a:ln>
        </p:spPr>
      </p:pic>
      <p:pic>
        <p:nvPicPr>
          <p:cNvPr id="241" name="Google Shape;241;p16"/>
          <p:cNvPicPr preferRelativeResize="0"/>
          <p:nvPr/>
        </p:nvPicPr>
        <p:blipFill rotWithShape="1">
          <a:blip r:embed="rId8">
            <a:alphaModFix/>
          </a:blip>
          <a:srcRect/>
          <a:stretch/>
        </p:blipFill>
        <p:spPr>
          <a:xfrm>
            <a:off x="5960497" y="1336277"/>
            <a:ext cx="6231503" cy="9204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7"/>
          <p:cNvPicPr preferRelativeResize="0"/>
          <p:nvPr/>
        </p:nvPicPr>
        <p:blipFill rotWithShape="1">
          <a:blip r:embed="rId3">
            <a:alphaModFix/>
          </a:blip>
          <a:srcRect/>
          <a:stretch/>
        </p:blipFill>
        <p:spPr>
          <a:xfrm>
            <a:off x="660400" y="1149350"/>
            <a:ext cx="10871200" cy="4559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a:spLocks noGrp="1"/>
          </p:cNvSpPr>
          <p:nvPr>
            <p:ph type="title"/>
          </p:nvPr>
        </p:nvSpPr>
        <p:spPr>
          <a:xfrm>
            <a:off x="517200" y="610700"/>
            <a:ext cx="11157600" cy="9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What is a meta-analysis and why do one?</a:t>
            </a:r>
            <a:endParaRPr/>
          </a:p>
        </p:txBody>
      </p:sp>
      <p:sp>
        <p:nvSpPr>
          <p:cNvPr id="253" name="Google Shape;253;p19"/>
          <p:cNvSpPr txBox="1">
            <a:spLocks noGrp="1"/>
          </p:cNvSpPr>
          <p:nvPr>
            <p:ph type="body" idx="1"/>
          </p:nvPr>
        </p:nvSpPr>
        <p:spPr>
          <a:xfrm>
            <a:off x="517200" y="1986432"/>
            <a:ext cx="11157600" cy="4105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Char char="●"/>
            </a:pPr>
            <a:r>
              <a:rPr lang="en-US" sz="2800"/>
              <a:t>Quantitative synthesis of a wide range of interventions</a:t>
            </a:r>
            <a:endParaRPr/>
          </a:p>
          <a:p>
            <a:pPr marL="457200" lvl="0" indent="0" algn="l" rtl="0">
              <a:lnSpc>
                <a:spcPct val="90000"/>
              </a:lnSpc>
              <a:spcBef>
                <a:spcPts val="1000"/>
              </a:spcBef>
              <a:spcAft>
                <a:spcPts val="0"/>
              </a:spcAft>
              <a:buNone/>
            </a:pPr>
            <a:endParaRPr sz="2800"/>
          </a:p>
          <a:p>
            <a:pPr marL="457200" lvl="0" indent="-406400" algn="l" rtl="0">
              <a:lnSpc>
                <a:spcPct val="90000"/>
              </a:lnSpc>
              <a:spcBef>
                <a:spcPts val="1000"/>
              </a:spcBef>
              <a:spcAft>
                <a:spcPts val="0"/>
              </a:spcAft>
              <a:buSzPts val="2800"/>
              <a:buChar char="●"/>
            </a:pPr>
            <a:r>
              <a:rPr lang="en-US" sz="2800"/>
              <a:t>Clarify claims from single studies</a:t>
            </a:r>
            <a:endParaRPr sz="2800"/>
          </a:p>
          <a:p>
            <a:pPr marL="0" lvl="0" indent="0" algn="l" rtl="0">
              <a:lnSpc>
                <a:spcPct val="90000"/>
              </a:lnSpc>
              <a:spcBef>
                <a:spcPts val="1600"/>
              </a:spcBef>
              <a:spcAft>
                <a:spcPts val="1600"/>
              </a:spcAft>
              <a:buNone/>
            </a:pP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C5C0B00-C270-CE46-A7A8-6EA1664AB4EA}"/>
              </a:ext>
            </a:extLst>
          </p:cNvPr>
          <p:cNvSpPr txBox="1"/>
          <p:nvPr/>
        </p:nvSpPr>
        <p:spPr>
          <a:xfrm>
            <a:off x="2241586" y="4460181"/>
            <a:ext cx="2198038" cy="369332"/>
          </a:xfrm>
          <a:prstGeom prst="rect">
            <a:avLst/>
          </a:prstGeom>
          <a:noFill/>
        </p:spPr>
        <p:txBody>
          <a:bodyPr wrap="square" rtlCol="0">
            <a:spAutoFit/>
          </a:bodyPr>
          <a:lstStyle/>
          <a:p>
            <a:r>
              <a:rPr lang="en-US" dirty="0"/>
              <a:t>Caitlin N. Benedict</a:t>
            </a:r>
          </a:p>
        </p:txBody>
      </p:sp>
      <p:sp>
        <p:nvSpPr>
          <p:cNvPr id="11" name="TextBox 10">
            <a:extLst>
              <a:ext uri="{FF2B5EF4-FFF2-40B4-BE49-F238E27FC236}">
                <a16:creationId xmlns:a16="http://schemas.microsoft.com/office/drawing/2014/main" id="{9C8858C0-569F-994D-9F84-61F9B01BE9FD}"/>
              </a:ext>
            </a:extLst>
          </p:cNvPr>
          <p:cNvSpPr txBox="1"/>
          <p:nvPr/>
        </p:nvSpPr>
        <p:spPr>
          <a:xfrm>
            <a:off x="8190420" y="4454878"/>
            <a:ext cx="1697901" cy="646331"/>
          </a:xfrm>
          <a:prstGeom prst="rect">
            <a:avLst/>
          </a:prstGeom>
          <a:noFill/>
        </p:spPr>
        <p:txBody>
          <a:bodyPr wrap="none" rtlCol="0">
            <a:spAutoFit/>
          </a:bodyPr>
          <a:lstStyle/>
          <a:p>
            <a:r>
              <a:rPr lang="en-US" dirty="0"/>
              <a:t>Jacob B. Rode</a:t>
            </a:r>
          </a:p>
          <a:p>
            <a:endParaRPr lang="en-US" dirty="0"/>
          </a:p>
        </p:txBody>
      </p:sp>
      <p:sp>
        <p:nvSpPr>
          <p:cNvPr id="13" name="TextBox 12">
            <a:extLst>
              <a:ext uri="{FF2B5EF4-FFF2-40B4-BE49-F238E27FC236}">
                <a16:creationId xmlns:a16="http://schemas.microsoft.com/office/drawing/2014/main" id="{C83A3471-B808-FE48-AD6E-0FE2016A59E0}"/>
              </a:ext>
            </a:extLst>
          </p:cNvPr>
          <p:cNvSpPr txBox="1"/>
          <p:nvPr/>
        </p:nvSpPr>
        <p:spPr>
          <a:xfrm>
            <a:off x="1500931" y="6019574"/>
            <a:ext cx="3679349" cy="338554"/>
          </a:xfrm>
          <a:prstGeom prst="rect">
            <a:avLst/>
          </a:prstGeom>
          <a:noFill/>
        </p:spPr>
        <p:txBody>
          <a:bodyPr wrap="square" rtlCol="0">
            <a:spAutoFit/>
          </a:bodyPr>
          <a:lstStyle/>
          <a:p>
            <a:pPr algn="ctr"/>
            <a:r>
              <a:rPr lang="en-US" sz="1600" i="1" dirty="0" err="1"/>
              <a:t>linkedin.com</a:t>
            </a:r>
            <a:r>
              <a:rPr lang="en-US" sz="1600" i="1" dirty="0"/>
              <a:t>/in/</a:t>
            </a:r>
            <a:r>
              <a:rPr lang="en-US" sz="1600" i="1" dirty="0" err="1"/>
              <a:t>caitlinbenedict</a:t>
            </a:r>
            <a:endParaRPr lang="en-US" sz="1600" i="1" dirty="0"/>
          </a:p>
        </p:txBody>
      </p:sp>
      <p:sp>
        <p:nvSpPr>
          <p:cNvPr id="15" name="TextBox 14">
            <a:extLst>
              <a:ext uri="{FF2B5EF4-FFF2-40B4-BE49-F238E27FC236}">
                <a16:creationId xmlns:a16="http://schemas.microsoft.com/office/drawing/2014/main" id="{4DCEF0C3-F631-CD42-AF9E-1902913FB464}"/>
              </a:ext>
            </a:extLst>
          </p:cNvPr>
          <p:cNvSpPr txBox="1"/>
          <p:nvPr/>
        </p:nvSpPr>
        <p:spPr>
          <a:xfrm>
            <a:off x="7199697" y="6019574"/>
            <a:ext cx="3679349" cy="338554"/>
          </a:xfrm>
          <a:prstGeom prst="rect">
            <a:avLst/>
          </a:prstGeom>
          <a:noFill/>
        </p:spPr>
        <p:txBody>
          <a:bodyPr wrap="square" rtlCol="0">
            <a:spAutoFit/>
          </a:bodyPr>
          <a:lstStyle/>
          <a:p>
            <a:pPr algn="ctr"/>
            <a:r>
              <a:rPr lang="en-US" sz="1600" i="1" dirty="0" err="1"/>
              <a:t>jbenjaminrode@gmail.com</a:t>
            </a:r>
            <a:endParaRPr lang="en-US" sz="1600" i="1" dirty="0"/>
          </a:p>
        </p:txBody>
      </p:sp>
      <p:pic>
        <p:nvPicPr>
          <p:cNvPr id="1026" name="Picture 2" descr="Profile photo of Caitlin Benedict">
            <a:extLst>
              <a:ext uri="{FF2B5EF4-FFF2-40B4-BE49-F238E27FC236}">
                <a16:creationId xmlns:a16="http://schemas.microsoft.com/office/drawing/2014/main" id="{A6CB1181-585B-0046-A7EB-A23F5F89A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931" y="590101"/>
            <a:ext cx="3870919" cy="3870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iversity of California, Irvine - Wikipedia">
            <a:extLst>
              <a:ext uri="{FF2B5EF4-FFF2-40B4-BE49-F238E27FC236}">
                <a16:creationId xmlns:a16="http://schemas.microsoft.com/office/drawing/2014/main" id="{5F9CCC44-72FB-AC4E-A3E6-4C903070E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492" y="4851019"/>
            <a:ext cx="115824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cob Rode">
            <a:extLst>
              <a:ext uri="{FF2B5EF4-FFF2-40B4-BE49-F238E27FC236}">
                <a16:creationId xmlns:a16="http://schemas.microsoft.com/office/drawing/2014/main" id="{6D9A6047-C071-3B4C-BEDE-863B018BD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713" y="585215"/>
            <a:ext cx="3880693" cy="38806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rvard Logo and The History of the School | LogoMyWay">
            <a:extLst>
              <a:ext uri="{FF2B5EF4-FFF2-40B4-BE49-F238E27FC236}">
                <a16:creationId xmlns:a16="http://schemas.microsoft.com/office/drawing/2014/main" id="{FFC44BF3-2C32-5244-AC2C-13DCB13C54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909"/>
          <a:stretch/>
        </p:blipFill>
        <p:spPr bwMode="auto">
          <a:xfrm>
            <a:off x="8369042" y="4770189"/>
            <a:ext cx="1519279" cy="118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7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0e4c3c0318_1_0"/>
          <p:cNvSpPr txBox="1"/>
          <p:nvPr/>
        </p:nvSpPr>
        <p:spPr>
          <a:xfrm>
            <a:off x="0" y="2536000"/>
            <a:ext cx="20109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Experiment 1</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60" name="Google Shape;260;g10e4c3c0318_1_0"/>
          <p:cNvSpPr txBox="1"/>
          <p:nvPr/>
        </p:nvSpPr>
        <p:spPr>
          <a:xfrm>
            <a:off x="-28800" y="3228025"/>
            <a:ext cx="20685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Experiment 2</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61" name="Google Shape;261;g10e4c3c0318_1_0"/>
          <p:cNvSpPr txBox="1"/>
          <p:nvPr/>
        </p:nvSpPr>
        <p:spPr>
          <a:xfrm>
            <a:off x="-28800" y="3920050"/>
            <a:ext cx="20685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Experiment 3</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62" name="Google Shape;262;g10e4c3c0318_1_0"/>
          <p:cNvSpPr txBox="1"/>
          <p:nvPr/>
        </p:nvSpPr>
        <p:spPr>
          <a:xfrm>
            <a:off x="525750" y="4811425"/>
            <a:ext cx="9594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cs typeface="Arial"/>
                <a:sym typeface="Arial"/>
              </a:rPr>
              <a:t>Total</a:t>
            </a:r>
            <a:endParaRPr kumimoji="0" sz="2400" b="1" i="0" u="none" strike="noStrike" kern="0" cap="none" spc="0" normalizeH="0" baseline="0" noProof="0">
              <a:ln>
                <a:noFill/>
              </a:ln>
              <a:solidFill>
                <a:srgbClr val="FFFFFF"/>
              </a:solidFill>
              <a:effectLst/>
              <a:uLnTx/>
              <a:uFillTx/>
              <a:latin typeface="Arial"/>
              <a:cs typeface="Arial"/>
              <a:sym typeface="Arial"/>
            </a:endParaRPr>
          </a:p>
        </p:txBody>
      </p:sp>
      <p:sp>
        <p:nvSpPr>
          <p:cNvPr id="263" name="Google Shape;263;g10e4c3c0318_1_0"/>
          <p:cNvSpPr txBox="1"/>
          <p:nvPr/>
        </p:nvSpPr>
        <p:spPr>
          <a:xfrm>
            <a:off x="2176700" y="1655500"/>
            <a:ext cx="31068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a:ln>
                  <a:noFill/>
                </a:ln>
                <a:solidFill>
                  <a:srgbClr val="FFFFFF"/>
                </a:solidFill>
                <a:effectLst/>
                <a:uLnTx/>
                <a:uFillTx/>
                <a:latin typeface="Arial"/>
                <a:cs typeface="Arial"/>
                <a:sym typeface="Arial"/>
              </a:rPr>
              <a:t>Treatment – Control</a:t>
            </a:r>
            <a:endParaRPr kumimoji="0" sz="2400" b="1" i="0" u="sng" strike="noStrike" kern="0" cap="none" spc="0" normalizeH="0" baseline="0" noProof="0">
              <a:ln>
                <a:noFill/>
              </a:ln>
              <a:solidFill>
                <a:srgbClr val="FFFFFF"/>
              </a:solidFill>
              <a:effectLst/>
              <a:uLnTx/>
              <a:uFillTx/>
              <a:latin typeface="Arial"/>
              <a:cs typeface="Arial"/>
              <a:sym typeface="Arial"/>
            </a:endParaRPr>
          </a:p>
        </p:txBody>
      </p:sp>
      <p:sp>
        <p:nvSpPr>
          <p:cNvPr id="264" name="Google Shape;264;g10e4c3c0318_1_0"/>
          <p:cNvSpPr txBox="1"/>
          <p:nvPr/>
        </p:nvSpPr>
        <p:spPr>
          <a:xfrm>
            <a:off x="3318950" y="2536000"/>
            <a:ext cx="8223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0.30</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65" name="Google Shape;265;g10e4c3c0318_1_0"/>
          <p:cNvSpPr txBox="1"/>
          <p:nvPr/>
        </p:nvSpPr>
        <p:spPr>
          <a:xfrm>
            <a:off x="3318950" y="3228025"/>
            <a:ext cx="8223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0.04</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66" name="Google Shape;266;g10e4c3c0318_1_0"/>
          <p:cNvSpPr txBox="1"/>
          <p:nvPr/>
        </p:nvSpPr>
        <p:spPr>
          <a:xfrm>
            <a:off x="3250400" y="3959563"/>
            <a:ext cx="9594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-0.10</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67" name="Google Shape;267;g10e4c3c0318_1_0"/>
          <p:cNvSpPr txBox="1"/>
          <p:nvPr/>
        </p:nvSpPr>
        <p:spPr>
          <a:xfrm>
            <a:off x="3318950" y="4811425"/>
            <a:ext cx="8223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0.08</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68" name="Google Shape;268;g10e4c3c0318_1_0"/>
          <p:cNvSpPr txBox="1"/>
          <p:nvPr/>
        </p:nvSpPr>
        <p:spPr>
          <a:xfrm>
            <a:off x="6650050" y="2536000"/>
            <a:ext cx="13149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Morality</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69" name="Google Shape;269;g10e4c3c0318_1_0"/>
          <p:cNvSpPr txBox="1"/>
          <p:nvPr/>
        </p:nvSpPr>
        <p:spPr>
          <a:xfrm>
            <a:off x="6302050" y="3228025"/>
            <a:ext cx="20109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Social norms</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70" name="Google Shape;270;g10e4c3c0318_1_0"/>
          <p:cNvSpPr txBox="1"/>
          <p:nvPr/>
        </p:nvSpPr>
        <p:spPr>
          <a:xfrm>
            <a:off x="6505750" y="3920050"/>
            <a:ext cx="16035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Economic</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71" name="Google Shape;271;g10e4c3c0318_1_0"/>
          <p:cNvSpPr txBox="1"/>
          <p:nvPr/>
        </p:nvSpPr>
        <p:spPr>
          <a:xfrm>
            <a:off x="8940000" y="3228025"/>
            <a:ext cx="31068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Belief CC happening</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72" name="Google Shape;272;g10e4c3c0318_1_0"/>
          <p:cNvSpPr txBox="1"/>
          <p:nvPr/>
        </p:nvSpPr>
        <p:spPr>
          <a:xfrm>
            <a:off x="9248850" y="2536000"/>
            <a:ext cx="24891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Worry about CC</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73" name="Google Shape;273;g10e4c3c0318_1_0"/>
          <p:cNvSpPr txBox="1"/>
          <p:nvPr/>
        </p:nvSpPr>
        <p:spPr>
          <a:xfrm>
            <a:off x="9399000" y="3920050"/>
            <a:ext cx="21888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Policy support</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74" name="Google Shape;274;g10e4c3c0318_1_0"/>
          <p:cNvSpPr/>
          <p:nvPr/>
        </p:nvSpPr>
        <p:spPr>
          <a:xfrm>
            <a:off x="2990150" y="4746325"/>
            <a:ext cx="1479900" cy="684300"/>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75" name="Google Shape;275;g10e4c3c0318_1_0"/>
          <p:cNvSpPr txBox="1"/>
          <p:nvPr/>
        </p:nvSpPr>
        <p:spPr>
          <a:xfrm>
            <a:off x="2057750" y="5771725"/>
            <a:ext cx="33447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Summary/overall effect</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76" name="Google Shape;276;g10e4c3c0318_1_0"/>
          <p:cNvSpPr txBox="1"/>
          <p:nvPr/>
        </p:nvSpPr>
        <p:spPr>
          <a:xfrm>
            <a:off x="5953750" y="5587075"/>
            <a:ext cx="6034500" cy="923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cs typeface="Arial"/>
                <a:sym typeface="Arial"/>
              </a:rPr>
              <a:t>Does effectiveness depend on moderators, such as intervention or outcome type?</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277" name="Google Shape;277;g10e4c3c0318_1_0"/>
          <p:cNvSpPr txBox="1">
            <a:spLocks noGrp="1"/>
          </p:cNvSpPr>
          <p:nvPr>
            <p:ph type="title" idx="4294967295"/>
          </p:nvPr>
        </p:nvSpPr>
        <p:spPr>
          <a:xfrm>
            <a:off x="3295501" y="231400"/>
            <a:ext cx="5601000" cy="950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10000"/>
              <a:buFont typeface="Arial"/>
              <a:buNone/>
            </a:pPr>
            <a:r>
              <a:rPr lang="en-US"/>
              <a:t>Meta-Analysis Overview</a:t>
            </a:r>
            <a:endParaRPr/>
          </a:p>
        </p:txBody>
      </p:sp>
      <p:sp>
        <p:nvSpPr>
          <p:cNvPr id="278" name="Google Shape;278;g10e4c3c0318_1_0"/>
          <p:cNvSpPr txBox="1"/>
          <p:nvPr/>
        </p:nvSpPr>
        <p:spPr>
          <a:xfrm>
            <a:off x="5953750" y="1655500"/>
            <a:ext cx="27075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a:ln>
                  <a:noFill/>
                </a:ln>
                <a:solidFill>
                  <a:srgbClr val="FFFFFF"/>
                </a:solidFill>
                <a:effectLst/>
                <a:uLnTx/>
                <a:uFillTx/>
                <a:latin typeface="Arial"/>
                <a:cs typeface="Arial"/>
                <a:sym typeface="Arial"/>
              </a:rPr>
              <a:t>Intervention type</a:t>
            </a:r>
            <a:endParaRPr kumimoji="0" sz="2400" b="1" i="0" u="sng" strike="noStrike" kern="0" cap="none" spc="0" normalizeH="0" baseline="0" noProof="0">
              <a:ln>
                <a:noFill/>
              </a:ln>
              <a:solidFill>
                <a:srgbClr val="FFFFFF"/>
              </a:solidFill>
              <a:effectLst/>
              <a:uLnTx/>
              <a:uFillTx/>
              <a:latin typeface="Arial"/>
              <a:cs typeface="Arial"/>
              <a:sym typeface="Arial"/>
            </a:endParaRPr>
          </a:p>
        </p:txBody>
      </p:sp>
      <p:sp>
        <p:nvSpPr>
          <p:cNvPr id="279" name="Google Shape;279;g10e4c3c0318_1_0"/>
          <p:cNvSpPr txBox="1"/>
          <p:nvPr/>
        </p:nvSpPr>
        <p:spPr>
          <a:xfrm>
            <a:off x="9331500" y="1655500"/>
            <a:ext cx="23238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a:ln>
                  <a:noFill/>
                </a:ln>
                <a:solidFill>
                  <a:srgbClr val="FFFFFF"/>
                </a:solidFill>
                <a:effectLst/>
                <a:uLnTx/>
                <a:uFillTx/>
                <a:latin typeface="Arial"/>
                <a:cs typeface="Arial"/>
                <a:sym typeface="Arial"/>
              </a:rPr>
              <a:t>Outcome type</a:t>
            </a:r>
            <a:endParaRPr kumimoji="0" sz="2400" b="1" i="0" u="sng" strike="noStrike" kern="0" cap="none" spc="0" normalizeH="0" baseline="0" noProof="0">
              <a:ln>
                <a:noFill/>
              </a:ln>
              <a:solidFill>
                <a:srgbClr val="FFFFFF"/>
              </a:solidFill>
              <a:effectLst/>
              <a:uLnTx/>
              <a:uFillTx/>
              <a:latin typeface="Arial"/>
              <a:cs typeface="Arial"/>
              <a:sym typeface="Arial"/>
            </a:endParaRPr>
          </a:p>
        </p:txBody>
      </p:sp>
      <p:sp>
        <p:nvSpPr>
          <p:cNvPr id="280" name="Google Shape;280;g10e4c3c0318_1_0"/>
          <p:cNvSpPr/>
          <p:nvPr/>
        </p:nvSpPr>
        <p:spPr>
          <a:xfrm>
            <a:off x="5862150" y="1655500"/>
            <a:ext cx="6034500" cy="2858100"/>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7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7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Char char="●"/>
            </a:pPr>
            <a:r>
              <a:rPr lang="en-US" sz="2800"/>
              <a:t>Searched: </a:t>
            </a:r>
            <a:endParaRPr sz="2800"/>
          </a:p>
          <a:p>
            <a:pPr marL="914400" lvl="1" indent="-406400" algn="l" rtl="0">
              <a:lnSpc>
                <a:spcPct val="90000"/>
              </a:lnSpc>
              <a:spcBef>
                <a:spcPts val="0"/>
              </a:spcBef>
              <a:spcAft>
                <a:spcPts val="0"/>
              </a:spcAft>
              <a:buSzPts val="2800"/>
              <a:buChar char="○"/>
            </a:pPr>
            <a:r>
              <a:rPr lang="en-US" sz="2300" i="0"/>
              <a:t>Web of Science (</a:t>
            </a:r>
            <a:r>
              <a:rPr lang="en-US" sz="2300" i="1"/>
              <a:t>N</a:t>
            </a:r>
            <a:r>
              <a:rPr lang="en-US" sz="2300"/>
              <a:t> </a:t>
            </a:r>
            <a:r>
              <a:rPr lang="en-US" sz="2300" i="0"/>
              <a:t>= 11,311)</a:t>
            </a:r>
            <a:endParaRPr sz="2300"/>
          </a:p>
          <a:p>
            <a:pPr marL="914400" lvl="1" indent="-406400" algn="l" rtl="0">
              <a:lnSpc>
                <a:spcPct val="90000"/>
              </a:lnSpc>
              <a:spcBef>
                <a:spcPts val="0"/>
              </a:spcBef>
              <a:spcAft>
                <a:spcPts val="0"/>
              </a:spcAft>
              <a:buSzPts val="2800"/>
              <a:buChar char="○"/>
            </a:pPr>
            <a:r>
              <a:rPr lang="en-US" sz="2300" i="0"/>
              <a:t>PsycINFO (</a:t>
            </a:r>
            <a:r>
              <a:rPr lang="en-US" sz="2300" i="1"/>
              <a:t>N</a:t>
            </a:r>
            <a:r>
              <a:rPr lang="en-US" sz="2300"/>
              <a:t> </a:t>
            </a:r>
            <a:r>
              <a:rPr lang="en-US" sz="2300" i="0"/>
              <a:t>= 1,574)</a:t>
            </a:r>
            <a:endParaRPr sz="2300"/>
          </a:p>
          <a:p>
            <a:pPr marL="914400" lvl="1" indent="-406400" algn="l" rtl="0">
              <a:lnSpc>
                <a:spcPct val="90000"/>
              </a:lnSpc>
              <a:spcBef>
                <a:spcPts val="0"/>
              </a:spcBef>
              <a:spcAft>
                <a:spcPts val="0"/>
              </a:spcAft>
              <a:buSzPts val="2800"/>
              <a:buChar char="○"/>
            </a:pPr>
            <a:r>
              <a:rPr lang="en-US" sz="2300" i="0"/>
              <a:t>Communications Abstracts (</a:t>
            </a:r>
            <a:r>
              <a:rPr lang="en-US" sz="2300" i="1"/>
              <a:t>N</a:t>
            </a:r>
            <a:r>
              <a:rPr lang="en-US" sz="2300"/>
              <a:t> </a:t>
            </a:r>
            <a:r>
              <a:rPr lang="en-US" sz="2300" i="0"/>
              <a:t>= 243)</a:t>
            </a:r>
            <a:endParaRPr sz="2300"/>
          </a:p>
          <a:p>
            <a:pPr marL="914400" lvl="1" indent="-406400" algn="l" rtl="0">
              <a:lnSpc>
                <a:spcPct val="90000"/>
              </a:lnSpc>
              <a:spcBef>
                <a:spcPts val="0"/>
              </a:spcBef>
              <a:spcAft>
                <a:spcPts val="0"/>
              </a:spcAft>
              <a:buSzPts val="2800"/>
              <a:buChar char="○"/>
            </a:pPr>
            <a:r>
              <a:rPr lang="en-US" sz="2300"/>
              <a:t>Additional papers (</a:t>
            </a:r>
            <a:r>
              <a:rPr lang="en-US" sz="2300" i="1"/>
              <a:t>N </a:t>
            </a:r>
            <a:r>
              <a:rPr lang="en-US" sz="2300"/>
              <a:t>= 26)</a:t>
            </a:r>
            <a:endParaRPr sz="2300"/>
          </a:p>
          <a:p>
            <a:pPr marL="457200" lvl="0" indent="-406400" algn="l" rtl="0">
              <a:lnSpc>
                <a:spcPct val="90000"/>
              </a:lnSpc>
              <a:spcBef>
                <a:spcPts val="0"/>
              </a:spcBef>
              <a:spcAft>
                <a:spcPts val="0"/>
              </a:spcAft>
              <a:buSzPts val="2800"/>
              <a:buChar char="●"/>
            </a:pPr>
            <a:r>
              <a:rPr lang="en-US" sz="2800"/>
              <a:t>Retrieved data from:</a:t>
            </a:r>
            <a:endParaRPr sz="2800"/>
          </a:p>
          <a:p>
            <a:pPr marL="914400" lvl="1" indent="-406400" algn="l" rtl="0">
              <a:lnSpc>
                <a:spcPct val="90000"/>
              </a:lnSpc>
              <a:spcBef>
                <a:spcPts val="0"/>
              </a:spcBef>
              <a:spcAft>
                <a:spcPts val="0"/>
              </a:spcAft>
              <a:buSzPts val="2800"/>
              <a:buChar char="○"/>
            </a:pPr>
            <a:r>
              <a:rPr lang="en-US" sz="2300" i="0"/>
              <a:t>63 individual reports</a:t>
            </a:r>
            <a:endParaRPr sz="2300"/>
          </a:p>
          <a:p>
            <a:pPr marL="914400" lvl="1" indent="-406400" algn="l" rtl="0">
              <a:lnSpc>
                <a:spcPct val="90000"/>
              </a:lnSpc>
              <a:spcBef>
                <a:spcPts val="0"/>
              </a:spcBef>
              <a:spcAft>
                <a:spcPts val="0"/>
              </a:spcAft>
              <a:buSzPts val="2800"/>
              <a:buChar char="○"/>
            </a:pPr>
            <a:r>
              <a:rPr lang="en-US" sz="2300"/>
              <a:t>76 independent experiments</a:t>
            </a:r>
            <a:endParaRPr sz="2300"/>
          </a:p>
          <a:p>
            <a:pPr marL="914400" lvl="1" indent="-406400" algn="l" rtl="0">
              <a:lnSpc>
                <a:spcPct val="90000"/>
              </a:lnSpc>
              <a:spcBef>
                <a:spcPts val="0"/>
              </a:spcBef>
              <a:spcAft>
                <a:spcPts val="0"/>
              </a:spcAft>
              <a:buSzPts val="2800"/>
              <a:buChar char="○"/>
            </a:pPr>
            <a:r>
              <a:rPr lang="en-US" sz="2300" i="0"/>
              <a:t>396 effect sizes</a:t>
            </a:r>
            <a:endParaRPr sz="2300"/>
          </a:p>
          <a:p>
            <a:pPr marL="914400" lvl="1" indent="-406400" algn="l" rtl="0">
              <a:lnSpc>
                <a:spcPct val="90000"/>
              </a:lnSpc>
              <a:spcBef>
                <a:spcPts val="0"/>
              </a:spcBef>
              <a:spcAft>
                <a:spcPts val="0"/>
              </a:spcAft>
              <a:buSzPts val="2800"/>
              <a:buChar char="○"/>
            </a:pPr>
            <a:r>
              <a:rPr lang="en-US" sz="2300"/>
              <a:t>905 effect sizes when split by political ideology</a:t>
            </a:r>
            <a:endParaRPr sz="2300"/>
          </a:p>
          <a:p>
            <a:pPr marL="914400" lvl="1" indent="-406400" algn="l" rtl="0">
              <a:lnSpc>
                <a:spcPct val="90000"/>
              </a:lnSpc>
              <a:spcBef>
                <a:spcPts val="0"/>
              </a:spcBef>
              <a:spcAft>
                <a:spcPts val="0"/>
              </a:spcAft>
              <a:buSzPts val="2800"/>
              <a:buChar char="○"/>
            </a:pPr>
            <a:r>
              <a:rPr lang="en-US" sz="2300" i="1"/>
              <a:t>N </a:t>
            </a:r>
            <a:r>
              <a:rPr lang="en-US" sz="2300"/>
              <a:t>= 76,033 total participants</a:t>
            </a:r>
            <a:endParaRPr sz="2300"/>
          </a:p>
        </p:txBody>
      </p:sp>
      <p:sp>
        <p:nvSpPr>
          <p:cNvPr id="287" name="Google Shape;287;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Methods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0ed61f5652_0_356"/>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US"/>
              <a:t>Inclusion and Exclusion Criteria</a:t>
            </a:r>
            <a:endParaRPr/>
          </a:p>
        </p:txBody>
      </p:sp>
      <p:sp>
        <p:nvSpPr>
          <p:cNvPr id="294" name="Google Shape;294;g10ed61f5652_0_356"/>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400"/>
              <a:t>Inclusion:</a:t>
            </a:r>
            <a:endParaRPr sz="2400"/>
          </a:p>
          <a:p>
            <a:pPr marL="457200" lvl="0" indent="-381000" algn="l" rtl="0">
              <a:lnSpc>
                <a:spcPct val="90000"/>
              </a:lnSpc>
              <a:spcBef>
                <a:spcPts val="1600"/>
              </a:spcBef>
              <a:spcAft>
                <a:spcPts val="0"/>
              </a:spcAft>
              <a:buSzPts val="2400"/>
              <a:buChar char="●"/>
            </a:pPr>
            <a:r>
              <a:rPr lang="en-US" sz="2400"/>
              <a:t>Experimental studies (i.e., random assignment)</a:t>
            </a:r>
            <a:endParaRPr sz="2400"/>
          </a:p>
          <a:p>
            <a:pPr marL="0" lvl="0" indent="0" algn="l" rtl="0">
              <a:lnSpc>
                <a:spcPct val="90000"/>
              </a:lnSpc>
              <a:spcBef>
                <a:spcPts val="1000"/>
              </a:spcBef>
              <a:spcAft>
                <a:spcPts val="0"/>
              </a:spcAft>
              <a:buNone/>
            </a:pPr>
            <a:endParaRPr sz="2400"/>
          </a:p>
          <a:p>
            <a:pPr marL="457200" lvl="0" indent="-381000" algn="l" rtl="0">
              <a:lnSpc>
                <a:spcPct val="90000"/>
              </a:lnSpc>
              <a:spcBef>
                <a:spcPts val="1000"/>
              </a:spcBef>
              <a:spcAft>
                <a:spcPts val="0"/>
              </a:spcAft>
              <a:buSzPts val="2400"/>
              <a:buChar char="●"/>
            </a:pPr>
            <a:r>
              <a:rPr lang="en-US" sz="2400"/>
              <a:t>Control condition</a:t>
            </a:r>
            <a:endParaRPr sz="2400"/>
          </a:p>
          <a:p>
            <a:pPr marL="0" lvl="0" indent="0" algn="l" rtl="0">
              <a:lnSpc>
                <a:spcPct val="90000"/>
              </a:lnSpc>
              <a:spcBef>
                <a:spcPts val="1000"/>
              </a:spcBef>
              <a:spcAft>
                <a:spcPts val="0"/>
              </a:spcAft>
              <a:buNone/>
            </a:pPr>
            <a:endParaRPr sz="2400"/>
          </a:p>
          <a:p>
            <a:pPr marL="457200" lvl="0" indent="-381000" algn="l" rtl="0">
              <a:lnSpc>
                <a:spcPct val="90000"/>
              </a:lnSpc>
              <a:spcBef>
                <a:spcPts val="1000"/>
              </a:spcBef>
              <a:spcAft>
                <a:spcPts val="0"/>
              </a:spcAft>
              <a:buSzPts val="2400"/>
              <a:buChar char="●"/>
            </a:pPr>
            <a:r>
              <a:rPr lang="en-US" sz="2400"/>
              <a:t>Climate change attitudes</a:t>
            </a:r>
            <a:endParaRPr sz="2400"/>
          </a:p>
        </p:txBody>
      </p:sp>
      <p:sp>
        <p:nvSpPr>
          <p:cNvPr id="295" name="Google Shape;295;g10ed61f5652_0_356"/>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400"/>
              <a:t>Exclusion:</a:t>
            </a:r>
            <a:endParaRPr sz="2400"/>
          </a:p>
          <a:p>
            <a:pPr marL="457200" lvl="0" indent="-381000" algn="l" rtl="0">
              <a:lnSpc>
                <a:spcPct val="90000"/>
              </a:lnSpc>
              <a:spcBef>
                <a:spcPts val="1600"/>
              </a:spcBef>
              <a:spcAft>
                <a:spcPts val="0"/>
              </a:spcAft>
              <a:buSzPts val="2400"/>
              <a:buChar char="●"/>
            </a:pPr>
            <a:r>
              <a:rPr lang="en-US" sz="2400"/>
              <a:t>Non-US participants</a:t>
            </a:r>
            <a:endParaRPr sz="2400"/>
          </a:p>
          <a:p>
            <a:pPr marL="0" lvl="0" indent="0" algn="l" rtl="0">
              <a:lnSpc>
                <a:spcPct val="90000"/>
              </a:lnSpc>
              <a:spcBef>
                <a:spcPts val="1000"/>
              </a:spcBef>
              <a:spcAft>
                <a:spcPts val="0"/>
              </a:spcAft>
              <a:buNone/>
            </a:pPr>
            <a:endParaRPr sz="2400"/>
          </a:p>
          <a:p>
            <a:pPr marL="457200" lvl="0" indent="-381000" algn="l" rtl="0">
              <a:lnSpc>
                <a:spcPct val="90000"/>
              </a:lnSpc>
              <a:spcBef>
                <a:spcPts val="1600"/>
              </a:spcBef>
              <a:spcAft>
                <a:spcPts val="0"/>
              </a:spcAft>
              <a:buSzPts val="2400"/>
              <a:buChar char="●"/>
            </a:pPr>
            <a:r>
              <a:rPr lang="en-US" sz="2400"/>
              <a:t>Participants under 18 years old</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0e4c3c0318_0_8"/>
          <p:cNvSpPr txBox="1">
            <a:spLocks noGrp="1"/>
          </p:cNvSpPr>
          <p:nvPr>
            <p:ph type="title"/>
          </p:nvPr>
        </p:nvSpPr>
        <p:spPr>
          <a:xfrm>
            <a:off x="517200" y="610700"/>
            <a:ext cx="11157600" cy="9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Moderators</a:t>
            </a:r>
            <a:endParaRPr/>
          </a:p>
        </p:txBody>
      </p:sp>
      <p:sp>
        <p:nvSpPr>
          <p:cNvPr id="309" name="Google Shape;309;g10e4c3c0318_0_8"/>
          <p:cNvSpPr txBox="1">
            <a:spLocks noGrp="1"/>
          </p:cNvSpPr>
          <p:nvPr>
            <p:ph type="body" idx="1"/>
          </p:nvPr>
        </p:nvSpPr>
        <p:spPr>
          <a:xfrm>
            <a:off x="517200" y="1986433"/>
            <a:ext cx="5333100" cy="4105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000" u="sng"/>
              <a:t>Moderators</a:t>
            </a:r>
            <a:endParaRPr sz="2000" u="sng"/>
          </a:p>
          <a:p>
            <a:pPr marL="0" lvl="0" indent="0" algn="l" rtl="0">
              <a:lnSpc>
                <a:spcPct val="90000"/>
              </a:lnSpc>
              <a:spcBef>
                <a:spcPts val="1000"/>
              </a:spcBef>
              <a:spcAft>
                <a:spcPts val="0"/>
              </a:spcAft>
              <a:buClr>
                <a:schemeClr val="dk1"/>
              </a:buClr>
              <a:buSzPts val="2800"/>
              <a:buNone/>
            </a:pPr>
            <a:endParaRPr sz="2000"/>
          </a:p>
          <a:p>
            <a:pPr marL="685800" lvl="1" indent="-234950" algn="l" rtl="0">
              <a:lnSpc>
                <a:spcPct val="90000"/>
              </a:lnSpc>
              <a:spcBef>
                <a:spcPts val="500"/>
              </a:spcBef>
              <a:spcAft>
                <a:spcPts val="0"/>
              </a:spcAft>
              <a:buClr>
                <a:schemeClr val="dk1"/>
              </a:buClr>
              <a:buSzPts val="2500"/>
              <a:buChar char="○"/>
            </a:pPr>
            <a:r>
              <a:rPr lang="en-US" sz="1700"/>
              <a:t>Political group</a:t>
            </a:r>
            <a:endParaRPr sz="1700"/>
          </a:p>
          <a:p>
            <a:pPr marL="685800" lvl="1" indent="-76200" algn="l" rtl="0">
              <a:lnSpc>
                <a:spcPct val="90000"/>
              </a:lnSpc>
              <a:spcBef>
                <a:spcPts val="500"/>
              </a:spcBef>
              <a:spcAft>
                <a:spcPts val="0"/>
              </a:spcAft>
              <a:buClr>
                <a:schemeClr val="dk1"/>
              </a:buClr>
              <a:buSzPts val="2400"/>
              <a:buNone/>
            </a:pPr>
            <a:endParaRPr sz="1700"/>
          </a:p>
          <a:p>
            <a:pPr marL="685800" lvl="1" indent="-76200" algn="l" rtl="0">
              <a:lnSpc>
                <a:spcPct val="90000"/>
              </a:lnSpc>
              <a:spcBef>
                <a:spcPts val="500"/>
              </a:spcBef>
              <a:spcAft>
                <a:spcPts val="0"/>
              </a:spcAft>
              <a:buClr>
                <a:schemeClr val="dk1"/>
              </a:buClr>
              <a:buSzPts val="2400"/>
              <a:buNone/>
            </a:pPr>
            <a:endParaRPr sz="1700"/>
          </a:p>
          <a:p>
            <a:pPr marL="685800" lvl="1" indent="-234950" algn="l" rtl="0">
              <a:lnSpc>
                <a:spcPct val="90000"/>
              </a:lnSpc>
              <a:spcBef>
                <a:spcPts val="500"/>
              </a:spcBef>
              <a:spcAft>
                <a:spcPts val="0"/>
              </a:spcAft>
              <a:buClr>
                <a:schemeClr val="dk1"/>
              </a:buClr>
              <a:buSzPts val="2500"/>
              <a:buChar char="○"/>
            </a:pPr>
            <a:r>
              <a:rPr lang="en-US" sz="1700"/>
              <a:t>Intervention type</a:t>
            </a:r>
            <a:endParaRPr sz="1700"/>
          </a:p>
          <a:p>
            <a:pPr marL="685800" lvl="1" indent="-76200" algn="l" rtl="0">
              <a:lnSpc>
                <a:spcPct val="90000"/>
              </a:lnSpc>
              <a:spcBef>
                <a:spcPts val="500"/>
              </a:spcBef>
              <a:spcAft>
                <a:spcPts val="0"/>
              </a:spcAft>
              <a:buClr>
                <a:schemeClr val="dk1"/>
              </a:buClr>
              <a:buSzPts val="2400"/>
              <a:buNone/>
            </a:pPr>
            <a:endParaRPr sz="1700"/>
          </a:p>
          <a:p>
            <a:pPr marL="0" lvl="1" indent="0" algn="l" rtl="0">
              <a:lnSpc>
                <a:spcPct val="90000"/>
              </a:lnSpc>
              <a:spcBef>
                <a:spcPts val="500"/>
              </a:spcBef>
              <a:spcAft>
                <a:spcPts val="0"/>
              </a:spcAft>
              <a:buClr>
                <a:schemeClr val="dk1"/>
              </a:buClr>
              <a:buSzPts val="2400"/>
              <a:buNone/>
            </a:pPr>
            <a:endParaRPr sz="1700"/>
          </a:p>
          <a:p>
            <a:pPr marL="685800" lvl="1" indent="-234950" algn="l" rtl="0">
              <a:lnSpc>
                <a:spcPct val="90000"/>
              </a:lnSpc>
              <a:spcBef>
                <a:spcPts val="500"/>
              </a:spcBef>
              <a:spcAft>
                <a:spcPts val="0"/>
              </a:spcAft>
              <a:buClr>
                <a:schemeClr val="dk1"/>
              </a:buClr>
              <a:buSzPts val="2500"/>
              <a:buChar char="○"/>
            </a:pPr>
            <a:r>
              <a:rPr lang="en-US" sz="1700"/>
              <a:t>Outcome type</a:t>
            </a:r>
            <a:endParaRPr sz="1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
          <p:cNvSpPr txBox="1">
            <a:spLocks noGrp="1"/>
          </p:cNvSpPr>
          <p:nvPr>
            <p:ph type="title"/>
          </p:nvPr>
        </p:nvSpPr>
        <p:spPr>
          <a:xfrm>
            <a:off x="1642337" y="321219"/>
            <a:ext cx="8907325" cy="9503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Partisan Divide on Climate Change</a:t>
            </a:r>
            <a:endParaRPr/>
          </a:p>
        </p:txBody>
      </p:sp>
      <p:sp>
        <p:nvSpPr>
          <p:cNvPr id="316" name="Google Shape;316;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1600"/>
              </a:spcAft>
              <a:buClr>
                <a:schemeClr val="dk1"/>
              </a:buClr>
              <a:buSzPts val="2800"/>
              <a:buNone/>
            </a:pPr>
            <a:endParaRPr/>
          </a:p>
        </p:txBody>
      </p:sp>
      <p:sp>
        <p:nvSpPr>
          <p:cNvPr id="317" name="Google Shape;317;p4"/>
          <p:cNvSpPr txBox="1">
            <a:spLocks noGrp="1"/>
          </p:cNvSpPr>
          <p:nvPr>
            <p:ph type="body" idx="2"/>
          </p:nvPr>
        </p:nvSpPr>
        <p:spPr>
          <a:xfrm>
            <a:off x="7325503" y="1638299"/>
            <a:ext cx="4447786" cy="45339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a:t>Increasing divide between partisans about climate change as a phenomenon and its importance </a:t>
            </a:r>
            <a:r>
              <a:rPr lang="en-US" sz="1800"/>
              <a:t>(McCright &amp; Dunlap, 2011)</a:t>
            </a:r>
            <a:endParaRPr/>
          </a:p>
          <a:p>
            <a:pPr marL="0" lvl="0" indent="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1600"/>
              </a:spcAft>
              <a:buClr>
                <a:schemeClr val="dk1"/>
              </a:buClr>
              <a:buSzPts val="2800"/>
              <a:buChar char="●"/>
            </a:pPr>
            <a:r>
              <a:rPr lang="en-US" sz="2800"/>
              <a:t>Politics is the biggest driver of attitudes towards climate change </a:t>
            </a:r>
            <a:r>
              <a:rPr lang="en-US" sz="1800"/>
              <a:t>(Hornsey et al., 2016)</a:t>
            </a:r>
            <a:endParaRPr/>
          </a:p>
        </p:txBody>
      </p:sp>
      <p:pic>
        <p:nvPicPr>
          <p:cNvPr id="318" name="Google Shape;318;p4"/>
          <p:cNvPicPr preferRelativeResize="0"/>
          <p:nvPr/>
        </p:nvPicPr>
        <p:blipFill rotWithShape="1">
          <a:blip r:embed="rId3">
            <a:alphaModFix/>
          </a:blip>
          <a:srcRect/>
          <a:stretch/>
        </p:blipFill>
        <p:spPr>
          <a:xfrm>
            <a:off x="785381" y="1271583"/>
            <a:ext cx="6177394" cy="5214938"/>
          </a:xfrm>
          <a:prstGeom prst="rect">
            <a:avLst/>
          </a:prstGeom>
          <a:noFill/>
          <a:ln>
            <a:noFill/>
          </a:ln>
        </p:spPr>
      </p:pic>
      <p:sp>
        <p:nvSpPr>
          <p:cNvPr id="319" name="Google Shape;319;p4"/>
          <p:cNvSpPr txBox="1"/>
          <p:nvPr/>
        </p:nvSpPr>
        <p:spPr>
          <a:xfrm>
            <a:off x="0" y="6527252"/>
            <a:ext cx="177579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Popovich, 2020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0921daa8b1_0_0"/>
          <p:cNvSpPr txBox="1">
            <a:spLocks noGrp="1"/>
          </p:cNvSpPr>
          <p:nvPr>
            <p:ph type="title"/>
          </p:nvPr>
        </p:nvSpPr>
        <p:spPr>
          <a:xfrm>
            <a:off x="517200" y="610700"/>
            <a:ext cx="11157600" cy="9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Moderators</a:t>
            </a:r>
            <a:endParaRPr/>
          </a:p>
        </p:txBody>
      </p:sp>
      <p:sp>
        <p:nvSpPr>
          <p:cNvPr id="326" name="Google Shape;326;g10921daa8b1_0_0"/>
          <p:cNvSpPr txBox="1">
            <a:spLocks noGrp="1"/>
          </p:cNvSpPr>
          <p:nvPr>
            <p:ph type="body" idx="1"/>
          </p:nvPr>
        </p:nvSpPr>
        <p:spPr>
          <a:xfrm>
            <a:off x="517200" y="1986433"/>
            <a:ext cx="5333100" cy="4105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000" u="sng"/>
              <a:t>Moderators</a:t>
            </a:r>
            <a:endParaRPr sz="2000" u="sng"/>
          </a:p>
          <a:p>
            <a:pPr marL="0" lvl="0" indent="0" algn="l" rtl="0">
              <a:lnSpc>
                <a:spcPct val="90000"/>
              </a:lnSpc>
              <a:spcBef>
                <a:spcPts val="1000"/>
              </a:spcBef>
              <a:spcAft>
                <a:spcPts val="0"/>
              </a:spcAft>
              <a:buClr>
                <a:schemeClr val="dk1"/>
              </a:buClr>
              <a:buSzPts val="2800"/>
              <a:buNone/>
            </a:pPr>
            <a:endParaRPr sz="2000"/>
          </a:p>
          <a:p>
            <a:pPr marL="685800" lvl="1" indent="-234950" algn="l" rtl="0">
              <a:lnSpc>
                <a:spcPct val="90000"/>
              </a:lnSpc>
              <a:spcBef>
                <a:spcPts val="500"/>
              </a:spcBef>
              <a:spcAft>
                <a:spcPts val="0"/>
              </a:spcAft>
              <a:buClr>
                <a:schemeClr val="dk1"/>
              </a:buClr>
              <a:buSzPts val="2500"/>
              <a:buChar char="○"/>
            </a:pPr>
            <a:r>
              <a:rPr lang="en-US" sz="1700"/>
              <a:t>Political group</a:t>
            </a:r>
            <a:endParaRPr sz="1700"/>
          </a:p>
          <a:p>
            <a:pPr marL="685800" lvl="1" indent="-76200" algn="l" rtl="0">
              <a:lnSpc>
                <a:spcPct val="90000"/>
              </a:lnSpc>
              <a:spcBef>
                <a:spcPts val="500"/>
              </a:spcBef>
              <a:spcAft>
                <a:spcPts val="0"/>
              </a:spcAft>
              <a:buClr>
                <a:schemeClr val="dk1"/>
              </a:buClr>
              <a:buSzPts val="2400"/>
              <a:buNone/>
            </a:pPr>
            <a:endParaRPr sz="1700"/>
          </a:p>
          <a:p>
            <a:pPr marL="685800" lvl="1" indent="-76200" algn="l" rtl="0">
              <a:lnSpc>
                <a:spcPct val="90000"/>
              </a:lnSpc>
              <a:spcBef>
                <a:spcPts val="500"/>
              </a:spcBef>
              <a:spcAft>
                <a:spcPts val="0"/>
              </a:spcAft>
              <a:buClr>
                <a:schemeClr val="dk1"/>
              </a:buClr>
              <a:buSzPts val="2400"/>
              <a:buNone/>
            </a:pPr>
            <a:endParaRPr sz="1700"/>
          </a:p>
          <a:p>
            <a:pPr marL="685800" lvl="1" indent="-234950" algn="l" rtl="0">
              <a:lnSpc>
                <a:spcPct val="90000"/>
              </a:lnSpc>
              <a:spcBef>
                <a:spcPts val="500"/>
              </a:spcBef>
              <a:spcAft>
                <a:spcPts val="0"/>
              </a:spcAft>
              <a:buClr>
                <a:schemeClr val="dk1"/>
              </a:buClr>
              <a:buSzPts val="2500"/>
              <a:buChar char="○"/>
            </a:pPr>
            <a:r>
              <a:rPr lang="en-US" sz="1700"/>
              <a:t>Intervention type</a:t>
            </a:r>
            <a:endParaRPr sz="1700"/>
          </a:p>
          <a:p>
            <a:pPr marL="685800" lvl="1" indent="-76200" algn="l" rtl="0">
              <a:lnSpc>
                <a:spcPct val="90000"/>
              </a:lnSpc>
              <a:spcBef>
                <a:spcPts val="500"/>
              </a:spcBef>
              <a:spcAft>
                <a:spcPts val="0"/>
              </a:spcAft>
              <a:buClr>
                <a:schemeClr val="dk1"/>
              </a:buClr>
              <a:buSzPts val="2400"/>
              <a:buNone/>
            </a:pPr>
            <a:endParaRPr sz="1700"/>
          </a:p>
          <a:p>
            <a:pPr marL="0" lvl="0" indent="0" algn="l" rtl="0">
              <a:lnSpc>
                <a:spcPct val="90000"/>
              </a:lnSpc>
              <a:spcBef>
                <a:spcPts val="500"/>
              </a:spcBef>
              <a:spcAft>
                <a:spcPts val="0"/>
              </a:spcAft>
              <a:buNone/>
            </a:pPr>
            <a:endParaRPr sz="1700"/>
          </a:p>
        </p:txBody>
      </p:sp>
      <p:sp>
        <p:nvSpPr>
          <p:cNvPr id="327" name="Google Shape;327;g10921daa8b1_0_0"/>
          <p:cNvSpPr txBox="1">
            <a:spLocks noGrp="1"/>
          </p:cNvSpPr>
          <p:nvPr>
            <p:ph type="body" idx="2"/>
          </p:nvPr>
        </p:nvSpPr>
        <p:spPr>
          <a:xfrm>
            <a:off x="6341600" y="1986433"/>
            <a:ext cx="5333100" cy="4105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000" u="sng"/>
              <a:t>Hypotheses</a:t>
            </a:r>
            <a:endParaRPr sz="2000" u="sng"/>
          </a:p>
          <a:p>
            <a:pPr marL="0" lvl="0" indent="0" algn="l" rtl="0">
              <a:lnSpc>
                <a:spcPct val="90000"/>
              </a:lnSpc>
              <a:spcBef>
                <a:spcPts val="1000"/>
              </a:spcBef>
              <a:spcAft>
                <a:spcPts val="0"/>
              </a:spcAft>
              <a:buClr>
                <a:schemeClr val="dk1"/>
              </a:buClr>
              <a:buSzPts val="2800"/>
              <a:buNone/>
            </a:pPr>
            <a:endParaRPr sz="2000"/>
          </a:p>
          <a:p>
            <a:pPr marL="685800" lvl="1" indent="-234950" algn="l" rtl="0">
              <a:lnSpc>
                <a:spcPct val="90000"/>
              </a:lnSpc>
              <a:spcBef>
                <a:spcPts val="500"/>
              </a:spcBef>
              <a:spcAft>
                <a:spcPts val="0"/>
              </a:spcAft>
              <a:buClr>
                <a:schemeClr val="dk1"/>
              </a:buClr>
              <a:buSzPts val="2500"/>
              <a:buChar char="○"/>
            </a:pPr>
            <a:r>
              <a:rPr lang="en-US" sz="1700"/>
              <a:t>Smaller effects for conservatives</a:t>
            </a:r>
            <a:endParaRPr sz="1700"/>
          </a:p>
          <a:p>
            <a:pPr marL="685800" lvl="1" indent="-76200" algn="l" rtl="0">
              <a:lnSpc>
                <a:spcPct val="90000"/>
              </a:lnSpc>
              <a:spcBef>
                <a:spcPts val="500"/>
              </a:spcBef>
              <a:spcAft>
                <a:spcPts val="0"/>
              </a:spcAft>
              <a:buClr>
                <a:schemeClr val="dk1"/>
              </a:buClr>
              <a:buSzPts val="2400"/>
              <a:buNone/>
            </a:pPr>
            <a:endParaRPr sz="1700"/>
          </a:p>
          <a:p>
            <a:pPr marL="685800" lvl="1" indent="-76200" algn="l" rtl="0">
              <a:lnSpc>
                <a:spcPct val="90000"/>
              </a:lnSpc>
              <a:spcBef>
                <a:spcPts val="500"/>
              </a:spcBef>
              <a:spcAft>
                <a:spcPts val="0"/>
              </a:spcAft>
              <a:buClr>
                <a:schemeClr val="dk1"/>
              </a:buClr>
              <a:buSzPts val="2400"/>
              <a:buNone/>
            </a:pPr>
            <a:endParaRPr sz="1700"/>
          </a:p>
          <a:p>
            <a:pPr marL="685800" lvl="1" indent="-234950" algn="l" rtl="0">
              <a:lnSpc>
                <a:spcPct val="90000"/>
              </a:lnSpc>
              <a:spcBef>
                <a:spcPts val="500"/>
              </a:spcBef>
              <a:spcAft>
                <a:spcPts val="0"/>
              </a:spcAft>
              <a:buClr>
                <a:schemeClr val="dk1"/>
              </a:buClr>
              <a:buSzPts val="2500"/>
              <a:buChar char="○"/>
            </a:pPr>
            <a:r>
              <a:rPr lang="en-US" sz="1700"/>
              <a:t>Largest effects: National security, Economic, Psychological distance (near)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g10e4c3c0318_0_22"/>
          <p:cNvPicPr preferRelativeResize="0"/>
          <p:nvPr/>
        </p:nvPicPr>
        <p:blipFill>
          <a:blip r:embed="rId3">
            <a:alphaModFix/>
          </a:blip>
          <a:stretch>
            <a:fillRect/>
          </a:stretch>
        </p:blipFill>
        <p:spPr>
          <a:xfrm>
            <a:off x="1504263" y="155263"/>
            <a:ext cx="9183474" cy="6547476"/>
          </a:xfrm>
          <a:prstGeom prst="rect">
            <a:avLst/>
          </a:prstGeom>
          <a:noFill/>
          <a:ln>
            <a:noFill/>
          </a:ln>
        </p:spPr>
      </p:pic>
      <p:sp>
        <p:nvSpPr>
          <p:cNvPr id="334" name="Google Shape;334;g10e4c3c0318_0_22"/>
          <p:cNvSpPr txBox="1"/>
          <p:nvPr/>
        </p:nvSpPr>
        <p:spPr>
          <a:xfrm>
            <a:off x="9630300" y="6396300"/>
            <a:ext cx="25617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Leiserowitz et al., 2020</a:t>
            </a: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10e4c3c0318_0_15"/>
          <p:cNvSpPr txBox="1">
            <a:spLocks noGrp="1"/>
          </p:cNvSpPr>
          <p:nvPr>
            <p:ph type="title"/>
          </p:nvPr>
        </p:nvSpPr>
        <p:spPr>
          <a:xfrm>
            <a:off x="517200" y="610700"/>
            <a:ext cx="11157600" cy="91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Moderators</a:t>
            </a:r>
            <a:endParaRPr/>
          </a:p>
        </p:txBody>
      </p:sp>
      <p:sp>
        <p:nvSpPr>
          <p:cNvPr id="341" name="Google Shape;341;g10e4c3c0318_0_15"/>
          <p:cNvSpPr txBox="1">
            <a:spLocks noGrp="1"/>
          </p:cNvSpPr>
          <p:nvPr>
            <p:ph type="body" idx="1"/>
          </p:nvPr>
        </p:nvSpPr>
        <p:spPr>
          <a:xfrm>
            <a:off x="517200" y="1986433"/>
            <a:ext cx="5333100" cy="4105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000" u="sng"/>
              <a:t>Moderators</a:t>
            </a:r>
            <a:endParaRPr sz="2000" u="sng"/>
          </a:p>
          <a:p>
            <a:pPr marL="0" lvl="0" indent="0" algn="l" rtl="0">
              <a:lnSpc>
                <a:spcPct val="90000"/>
              </a:lnSpc>
              <a:spcBef>
                <a:spcPts val="1000"/>
              </a:spcBef>
              <a:spcAft>
                <a:spcPts val="0"/>
              </a:spcAft>
              <a:buClr>
                <a:schemeClr val="dk1"/>
              </a:buClr>
              <a:buSzPts val="2800"/>
              <a:buNone/>
            </a:pPr>
            <a:endParaRPr sz="2000"/>
          </a:p>
          <a:p>
            <a:pPr marL="685800" lvl="1" indent="-234950" algn="l" rtl="0">
              <a:lnSpc>
                <a:spcPct val="90000"/>
              </a:lnSpc>
              <a:spcBef>
                <a:spcPts val="500"/>
              </a:spcBef>
              <a:spcAft>
                <a:spcPts val="0"/>
              </a:spcAft>
              <a:buClr>
                <a:schemeClr val="dk1"/>
              </a:buClr>
              <a:buSzPts val="2500"/>
              <a:buChar char="○"/>
            </a:pPr>
            <a:r>
              <a:rPr lang="en-US" sz="1700"/>
              <a:t>Political group</a:t>
            </a:r>
            <a:endParaRPr sz="1700"/>
          </a:p>
          <a:p>
            <a:pPr marL="685800" lvl="1" indent="-76200" algn="l" rtl="0">
              <a:lnSpc>
                <a:spcPct val="90000"/>
              </a:lnSpc>
              <a:spcBef>
                <a:spcPts val="500"/>
              </a:spcBef>
              <a:spcAft>
                <a:spcPts val="0"/>
              </a:spcAft>
              <a:buClr>
                <a:schemeClr val="dk1"/>
              </a:buClr>
              <a:buSzPts val="2400"/>
              <a:buNone/>
            </a:pPr>
            <a:endParaRPr sz="1700"/>
          </a:p>
          <a:p>
            <a:pPr marL="685800" lvl="1" indent="-76200" algn="l" rtl="0">
              <a:lnSpc>
                <a:spcPct val="90000"/>
              </a:lnSpc>
              <a:spcBef>
                <a:spcPts val="500"/>
              </a:spcBef>
              <a:spcAft>
                <a:spcPts val="0"/>
              </a:spcAft>
              <a:buClr>
                <a:schemeClr val="dk1"/>
              </a:buClr>
              <a:buSzPts val="2400"/>
              <a:buNone/>
            </a:pPr>
            <a:endParaRPr sz="1700"/>
          </a:p>
          <a:p>
            <a:pPr marL="685800" lvl="1" indent="-234950" algn="l" rtl="0">
              <a:lnSpc>
                <a:spcPct val="90000"/>
              </a:lnSpc>
              <a:spcBef>
                <a:spcPts val="500"/>
              </a:spcBef>
              <a:spcAft>
                <a:spcPts val="0"/>
              </a:spcAft>
              <a:buClr>
                <a:schemeClr val="dk1"/>
              </a:buClr>
              <a:buSzPts val="2500"/>
              <a:buChar char="○"/>
            </a:pPr>
            <a:r>
              <a:rPr lang="en-US" sz="1700"/>
              <a:t>Intervention type</a:t>
            </a:r>
            <a:endParaRPr sz="1700"/>
          </a:p>
          <a:p>
            <a:pPr marL="0" lvl="1" indent="0" algn="l" rtl="0">
              <a:lnSpc>
                <a:spcPct val="90000"/>
              </a:lnSpc>
              <a:spcBef>
                <a:spcPts val="500"/>
              </a:spcBef>
              <a:spcAft>
                <a:spcPts val="0"/>
              </a:spcAft>
              <a:buClr>
                <a:schemeClr val="dk1"/>
              </a:buClr>
              <a:buSzPts val="2400"/>
              <a:buNone/>
            </a:pPr>
            <a:endParaRPr sz="1700"/>
          </a:p>
          <a:p>
            <a:pPr marL="685800" lvl="1" indent="-76200" algn="l" rtl="0">
              <a:lnSpc>
                <a:spcPct val="90000"/>
              </a:lnSpc>
              <a:spcBef>
                <a:spcPts val="500"/>
              </a:spcBef>
              <a:spcAft>
                <a:spcPts val="0"/>
              </a:spcAft>
              <a:buClr>
                <a:schemeClr val="dk1"/>
              </a:buClr>
              <a:buSzPts val="2400"/>
              <a:buNone/>
            </a:pPr>
            <a:endParaRPr sz="1700"/>
          </a:p>
          <a:p>
            <a:pPr marL="685800" lvl="1" indent="-234950" algn="l" rtl="0">
              <a:lnSpc>
                <a:spcPct val="90000"/>
              </a:lnSpc>
              <a:spcBef>
                <a:spcPts val="500"/>
              </a:spcBef>
              <a:spcAft>
                <a:spcPts val="0"/>
              </a:spcAft>
              <a:buClr>
                <a:schemeClr val="dk1"/>
              </a:buClr>
              <a:buSzPts val="2500"/>
              <a:buChar char="○"/>
            </a:pPr>
            <a:r>
              <a:rPr lang="en-US" sz="1700"/>
              <a:t>Outcome type</a:t>
            </a:r>
            <a:endParaRPr sz="1700"/>
          </a:p>
          <a:p>
            <a:pPr marL="685800" lvl="1" indent="-76200" algn="l" rtl="0">
              <a:lnSpc>
                <a:spcPct val="90000"/>
              </a:lnSpc>
              <a:spcBef>
                <a:spcPts val="500"/>
              </a:spcBef>
              <a:spcAft>
                <a:spcPts val="1600"/>
              </a:spcAft>
              <a:buClr>
                <a:schemeClr val="dk1"/>
              </a:buClr>
              <a:buSzPts val="2400"/>
              <a:buNone/>
            </a:pPr>
            <a:endParaRPr sz="1700"/>
          </a:p>
        </p:txBody>
      </p:sp>
      <p:sp>
        <p:nvSpPr>
          <p:cNvPr id="342" name="Google Shape;342;g10e4c3c0318_0_15"/>
          <p:cNvSpPr txBox="1">
            <a:spLocks noGrp="1"/>
          </p:cNvSpPr>
          <p:nvPr>
            <p:ph type="body" idx="2"/>
          </p:nvPr>
        </p:nvSpPr>
        <p:spPr>
          <a:xfrm>
            <a:off x="6341600" y="1986433"/>
            <a:ext cx="5333100" cy="4105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000" u="sng"/>
              <a:t>Hypotheses</a:t>
            </a:r>
            <a:endParaRPr sz="2000" u="sng"/>
          </a:p>
          <a:p>
            <a:pPr marL="0" lvl="0" indent="0" algn="l" rtl="0">
              <a:lnSpc>
                <a:spcPct val="90000"/>
              </a:lnSpc>
              <a:spcBef>
                <a:spcPts val="1000"/>
              </a:spcBef>
              <a:spcAft>
                <a:spcPts val="0"/>
              </a:spcAft>
              <a:buClr>
                <a:schemeClr val="dk1"/>
              </a:buClr>
              <a:buSzPts val="2800"/>
              <a:buNone/>
            </a:pPr>
            <a:endParaRPr sz="2000"/>
          </a:p>
          <a:p>
            <a:pPr marL="685800" lvl="1" indent="-234950" algn="l" rtl="0">
              <a:lnSpc>
                <a:spcPct val="90000"/>
              </a:lnSpc>
              <a:spcBef>
                <a:spcPts val="500"/>
              </a:spcBef>
              <a:spcAft>
                <a:spcPts val="0"/>
              </a:spcAft>
              <a:buClr>
                <a:schemeClr val="dk1"/>
              </a:buClr>
              <a:buSzPts val="2500"/>
              <a:buChar char="○"/>
            </a:pPr>
            <a:r>
              <a:rPr lang="en-US" sz="1700"/>
              <a:t>Smaller effects for conservatives</a:t>
            </a:r>
            <a:endParaRPr sz="1700"/>
          </a:p>
          <a:p>
            <a:pPr marL="685800" lvl="1" indent="-76200" algn="l" rtl="0">
              <a:lnSpc>
                <a:spcPct val="90000"/>
              </a:lnSpc>
              <a:spcBef>
                <a:spcPts val="500"/>
              </a:spcBef>
              <a:spcAft>
                <a:spcPts val="0"/>
              </a:spcAft>
              <a:buClr>
                <a:schemeClr val="dk1"/>
              </a:buClr>
              <a:buSzPts val="2400"/>
              <a:buNone/>
            </a:pPr>
            <a:endParaRPr sz="1700"/>
          </a:p>
          <a:p>
            <a:pPr marL="685800" lvl="1" indent="-76200" algn="l" rtl="0">
              <a:lnSpc>
                <a:spcPct val="90000"/>
              </a:lnSpc>
              <a:spcBef>
                <a:spcPts val="500"/>
              </a:spcBef>
              <a:spcAft>
                <a:spcPts val="0"/>
              </a:spcAft>
              <a:buClr>
                <a:schemeClr val="dk1"/>
              </a:buClr>
              <a:buSzPts val="2400"/>
              <a:buNone/>
            </a:pPr>
            <a:endParaRPr sz="1700"/>
          </a:p>
          <a:p>
            <a:pPr marL="685800" lvl="1" indent="-234950" algn="l" rtl="0">
              <a:lnSpc>
                <a:spcPct val="90000"/>
              </a:lnSpc>
              <a:spcBef>
                <a:spcPts val="500"/>
              </a:spcBef>
              <a:spcAft>
                <a:spcPts val="0"/>
              </a:spcAft>
              <a:buClr>
                <a:schemeClr val="dk1"/>
              </a:buClr>
              <a:buSzPts val="2500"/>
              <a:buChar char="○"/>
            </a:pPr>
            <a:r>
              <a:rPr lang="en-US" sz="1700"/>
              <a:t>Largest effects: National security, Economic, Psychological distance (near)</a:t>
            </a:r>
            <a:endParaRPr sz="1700"/>
          </a:p>
          <a:p>
            <a:pPr marL="0" lvl="1" indent="0" algn="l" rtl="0">
              <a:lnSpc>
                <a:spcPct val="90000"/>
              </a:lnSpc>
              <a:spcBef>
                <a:spcPts val="500"/>
              </a:spcBef>
              <a:spcAft>
                <a:spcPts val="0"/>
              </a:spcAft>
              <a:buClr>
                <a:schemeClr val="dk1"/>
              </a:buClr>
              <a:buSzPts val="2400"/>
              <a:buNone/>
            </a:pPr>
            <a:endParaRPr sz="1700"/>
          </a:p>
          <a:p>
            <a:pPr marL="685800" lvl="1" indent="-234950" algn="l" rtl="0">
              <a:lnSpc>
                <a:spcPct val="90000"/>
              </a:lnSpc>
              <a:spcBef>
                <a:spcPts val="500"/>
              </a:spcBef>
              <a:spcAft>
                <a:spcPts val="0"/>
              </a:spcAft>
              <a:buClr>
                <a:schemeClr val="dk1"/>
              </a:buClr>
              <a:buSzPts val="2500"/>
              <a:buChar char="○"/>
            </a:pPr>
            <a:r>
              <a:rPr lang="en-US" sz="1700"/>
              <a:t>Larger effect for belief than other attitudes </a:t>
            </a:r>
            <a:endParaRPr sz="1700"/>
          </a:p>
          <a:p>
            <a:pPr marL="228600" lvl="0" indent="-50800" algn="l" rtl="0">
              <a:lnSpc>
                <a:spcPct val="90000"/>
              </a:lnSpc>
              <a:spcBef>
                <a:spcPts val="1000"/>
              </a:spcBef>
              <a:spcAft>
                <a:spcPts val="1600"/>
              </a:spcAft>
              <a:buClr>
                <a:schemeClr val="dk1"/>
              </a:buClr>
              <a:buSzPts val="2800"/>
              <a:buNone/>
            </a:pP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Moderators</a:t>
            </a:r>
            <a:endParaRPr/>
          </a:p>
        </p:txBody>
      </p:sp>
      <p:sp>
        <p:nvSpPr>
          <p:cNvPr id="349" name="Google Shape;34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Additional moderator that emerged: negative interventions</a:t>
            </a:r>
            <a:endParaRPr/>
          </a:p>
          <a:p>
            <a:pPr marL="0" lvl="0" indent="0" algn="l" rtl="0">
              <a:lnSpc>
                <a:spcPct val="90000"/>
              </a:lnSpc>
              <a:spcBef>
                <a:spcPts val="1000"/>
              </a:spcBef>
              <a:spcAft>
                <a:spcPts val="0"/>
              </a:spcAft>
              <a:buNone/>
            </a:pPr>
            <a:endParaRPr/>
          </a:p>
          <a:p>
            <a:pPr marL="457200" lvl="0" indent="-342900" algn="l" rtl="0">
              <a:lnSpc>
                <a:spcPct val="90000"/>
              </a:lnSpc>
              <a:spcBef>
                <a:spcPts val="1000"/>
              </a:spcBef>
              <a:spcAft>
                <a:spcPts val="0"/>
              </a:spcAft>
              <a:buSzPts val="1800"/>
              <a:buChar char="●"/>
            </a:pPr>
            <a:r>
              <a:rPr lang="en-US"/>
              <a:t>Examples:</a:t>
            </a:r>
            <a:endParaRPr/>
          </a:p>
          <a:p>
            <a:pPr marL="457200" lvl="0" indent="0" algn="l" rtl="0">
              <a:lnSpc>
                <a:spcPct val="90000"/>
              </a:lnSpc>
              <a:spcBef>
                <a:spcPts val="1000"/>
              </a:spcBef>
              <a:spcAft>
                <a:spcPts val="0"/>
              </a:spcAft>
              <a:buNone/>
            </a:pPr>
            <a:endParaRPr/>
          </a:p>
          <a:p>
            <a:pPr marL="914400" lvl="1" indent="-342900" algn="l" rtl="0">
              <a:lnSpc>
                <a:spcPct val="90000"/>
              </a:lnSpc>
              <a:spcBef>
                <a:spcPts val="500"/>
              </a:spcBef>
              <a:spcAft>
                <a:spcPts val="0"/>
              </a:spcAft>
              <a:buSzPts val="1800"/>
              <a:buChar char="○"/>
            </a:pPr>
            <a:r>
              <a:rPr lang="en-US"/>
              <a:t>Misinformation (e.g., “Polar ice caps are at an all time high”)</a:t>
            </a:r>
            <a:endParaRPr/>
          </a:p>
          <a:p>
            <a:pPr marL="914400" lvl="0" indent="0" algn="l" rtl="0">
              <a:lnSpc>
                <a:spcPct val="90000"/>
              </a:lnSpc>
              <a:spcBef>
                <a:spcPts val="500"/>
              </a:spcBef>
              <a:spcAft>
                <a:spcPts val="0"/>
              </a:spcAft>
              <a:buNone/>
            </a:pPr>
            <a:endParaRPr/>
          </a:p>
          <a:p>
            <a:pPr marL="914400" lvl="1" indent="-342900" algn="l" rtl="0">
              <a:lnSpc>
                <a:spcPct val="90000"/>
              </a:lnSpc>
              <a:spcBef>
                <a:spcPts val="500"/>
              </a:spcBef>
              <a:spcAft>
                <a:spcPts val="0"/>
              </a:spcAft>
              <a:buSzPts val="1800"/>
              <a:buChar char="○"/>
            </a:pPr>
            <a:r>
              <a:rPr lang="en-US"/>
              <a:t>Anti-climate change argument (e.g., “Mitigating climate change will destroy the economy”)</a:t>
            </a:r>
            <a:endParaRPr/>
          </a:p>
          <a:p>
            <a:pPr marL="914400" lvl="0" indent="0" algn="l" rtl="0">
              <a:lnSpc>
                <a:spcPct val="90000"/>
              </a:lnSpc>
              <a:spcBef>
                <a:spcPts val="500"/>
              </a:spcBef>
              <a:spcAft>
                <a:spcPts val="0"/>
              </a:spcAft>
              <a:buNone/>
            </a:pPr>
            <a:endParaRPr/>
          </a:p>
          <a:p>
            <a:pPr marL="914400" lvl="1" indent="-342900" algn="l" rtl="0">
              <a:lnSpc>
                <a:spcPct val="90000"/>
              </a:lnSpc>
              <a:spcBef>
                <a:spcPts val="500"/>
              </a:spcBef>
              <a:spcAft>
                <a:spcPts val="0"/>
              </a:spcAft>
              <a:buSzPts val="1800"/>
              <a:buChar char="○"/>
            </a:pPr>
            <a:r>
              <a:rPr lang="en-US"/>
              <a:t>Earlier example: “Con” social norms (e.g., others aren’t taking action)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Intervention direction</a:t>
            </a:r>
            <a:endParaRPr/>
          </a:p>
        </p:txBody>
      </p:sp>
      <p:sp>
        <p:nvSpPr>
          <p:cNvPr id="355" name="Google Shape;355;p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Positive</a:t>
            </a:r>
            <a:r>
              <a:rPr lang="en-US"/>
              <a:t>: interventions intended to increase attitudes</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b="1"/>
              <a:t>Mixed</a:t>
            </a:r>
            <a:r>
              <a:rPr lang="en-US"/>
              <a:t>: interventions with both positive and negative manipulations</a:t>
            </a:r>
            <a:endParaRPr/>
          </a:p>
          <a:p>
            <a:pPr marL="0" lvl="0" indent="0" algn="l" rtl="0">
              <a:lnSpc>
                <a:spcPct val="90000"/>
              </a:lnSpc>
              <a:spcBef>
                <a:spcPts val="1000"/>
              </a:spcBef>
              <a:spcAft>
                <a:spcPts val="0"/>
              </a:spcAft>
              <a:buClr>
                <a:schemeClr val="dk1"/>
              </a:buClr>
              <a:buSzPts val="2800"/>
              <a:buNone/>
            </a:pPr>
            <a:r>
              <a:rPr lang="en-US"/>
              <a:t>(e.g., misinformation and debunking)</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1600"/>
              </a:spcAft>
              <a:buClr>
                <a:schemeClr val="dk1"/>
              </a:buClr>
              <a:buSzPts val="2800"/>
              <a:buNone/>
            </a:pPr>
            <a:r>
              <a:rPr lang="en-US" b="1"/>
              <a:t>Negative</a:t>
            </a:r>
            <a:r>
              <a:rPr lang="en-US"/>
              <a:t>: interventions intended to decrease attitudes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83F7C7-4D5C-2B48-9F5A-20EBCFD1FA64}"/>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What we’ll cover today</a:t>
            </a:r>
          </a:p>
        </p:txBody>
      </p:sp>
      <p:graphicFrame>
        <p:nvGraphicFramePr>
          <p:cNvPr id="5" name="Content Placeholder 2">
            <a:extLst>
              <a:ext uri="{FF2B5EF4-FFF2-40B4-BE49-F238E27FC236}">
                <a16:creationId xmlns:a16="http://schemas.microsoft.com/office/drawing/2014/main" id="{24B49787-2E61-4E44-8928-E2EB41D90CC7}"/>
              </a:ext>
            </a:extLst>
          </p:cNvPr>
          <p:cNvGraphicFramePr>
            <a:graphicFrameLocks noGrp="1"/>
          </p:cNvGraphicFramePr>
          <p:nvPr>
            <p:ph idx="1"/>
            <p:extLst>
              <p:ext uri="{D42A27DB-BD31-4B8C-83A1-F6EECF244321}">
                <p14:modId xmlns:p14="http://schemas.microsoft.com/office/powerpoint/2010/main" val="348129701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4545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6"/>
          <p:cNvSpPr txBox="1">
            <a:spLocks noGrp="1"/>
          </p:cNvSpPr>
          <p:nvPr>
            <p:ph type="title"/>
          </p:nvPr>
        </p:nvSpPr>
        <p:spPr>
          <a:xfrm>
            <a:off x="614550" y="2479217"/>
            <a:ext cx="10962900" cy="1209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4000"/>
              <a:t>Results</a:t>
            </a:r>
            <a:endParaRPr sz="4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0ed61f5652_0_375"/>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sz="4000"/>
              <a:t>Intervention Direction</a:t>
            </a:r>
            <a:endParaRPr sz="4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27" descr="A picture containing chart&#10;&#10;Description automatically generated"/>
          <p:cNvPicPr preferRelativeResize="0"/>
          <p:nvPr/>
        </p:nvPicPr>
        <p:blipFill rotWithShape="1">
          <a:blip r:embed="rId3">
            <a:alphaModFix/>
          </a:blip>
          <a:srcRect/>
          <a:stretch/>
        </p:blipFill>
        <p:spPr>
          <a:xfrm>
            <a:off x="0" y="1191859"/>
            <a:ext cx="12192000" cy="5120452"/>
          </a:xfrm>
          <a:prstGeom prst="rect">
            <a:avLst/>
          </a:prstGeom>
          <a:noFill/>
          <a:ln>
            <a:noFill/>
          </a:ln>
        </p:spPr>
      </p:pic>
      <p:sp>
        <p:nvSpPr>
          <p:cNvPr id="373" name="Google Shape;373;p27"/>
          <p:cNvSpPr txBox="1"/>
          <p:nvPr/>
        </p:nvSpPr>
        <p:spPr>
          <a:xfrm>
            <a:off x="10495354" y="4633163"/>
            <a:ext cx="1277272"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00000"/>
                </a:solidFill>
                <a:effectLst/>
                <a:uLnTx/>
                <a:uFillTx/>
                <a:latin typeface="Arial"/>
                <a:ea typeface="Arial"/>
                <a:cs typeface="Arial"/>
                <a:sym typeface="Arial"/>
              </a:rPr>
              <a:t>g </a:t>
            </a: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 0.08</a:t>
            </a:r>
            <a:endParaRPr kumimoji="0" sz="20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4" name="Google Shape;374;p27"/>
          <p:cNvSpPr txBox="1"/>
          <p:nvPr/>
        </p:nvSpPr>
        <p:spPr>
          <a:xfrm>
            <a:off x="10495354" y="3228945"/>
            <a:ext cx="1277272"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00000"/>
                </a:solidFill>
                <a:effectLst/>
                <a:uLnTx/>
                <a:uFillTx/>
                <a:latin typeface="Arial"/>
                <a:ea typeface="Arial"/>
                <a:cs typeface="Arial"/>
                <a:sym typeface="Arial"/>
              </a:rPr>
              <a:t>g </a:t>
            </a: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 0.01</a:t>
            </a:r>
            <a:endParaRPr kumimoji="0" sz="20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5" name="Google Shape;375;p27"/>
          <p:cNvSpPr txBox="1"/>
          <p:nvPr/>
        </p:nvSpPr>
        <p:spPr>
          <a:xfrm>
            <a:off x="10495354" y="1880993"/>
            <a:ext cx="1277272"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00000"/>
                </a:solidFill>
                <a:effectLst/>
                <a:uLnTx/>
                <a:uFillTx/>
                <a:latin typeface="Arial"/>
                <a:ea typeface="Arial"/>
                <a:cs typeface="Arial"/>
                <a:sym typeface="Arial"/>
              </a:rPr>
              <a:t>g </a:t>
            </a: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 -0.29 </a:t>
            </a:r>
            <a:endParaRPr kumimoji="0" sz="20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6" name="Google Shape;376;p27"/>
          <p:cNvSpPr txBox="1"/>
          <p:nvPr/>
        </p:nvSpPr>
        <p:spPr>
          <a:xfrm>
            <a:off x="1450347" y="267475"/>
            <a:ext cx="9291300" cy="5079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a:ln>
                  <a:noFill/>
                </a:ln>
                <a:solidFill>
                  <a:srgbClr val="FFFFFF"/>
                </a:solidFill>
                <a:effectLst/>
                <a:uLnTx/>
                <a:uFillTx/>
                <a:latin typeface="Arial"/>
                <a:ea typeface="Arial"/>
                <a:cs typeface="Arial"/>
                <a:sym typeface="Arial"/>
              </a:rPr>
              <a:t>The rest of the analyses only included positive interventions</a:t>
            </a:r>
            <a:endParaRPr kumimoji="0" sz="27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27"/>
          <p:cNvSpPr/>
          <p:nvPr/>
        </p:nvSpPr>
        <p:spPr>
          <a:xfrm rot="5400000">
            <a:off x="6192894" y="2376267"/>
            <a:ext cx="1710913" cy="5146666"/>
          </a:xfrm>
          <a:prstGeom prst="ellipse">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517C"/>
              </a:solidFill>
              <a:effectLst/>
              <a:uLnTx/>
              <a:uFillTx/>
              <a:latin typeface="Arial"/>
              <a:ea typeface="Arial"/>
              <a:cs typeface="Arial"/>
              <a:sym typeface="Arial"/>
            </a:endParaRPr>
          </a:p>
        </p:txBody>
      </p:sp>
      <p:sp>
        <p:nvSpPr>
          <p:cNvPr id="378" name="Google Shape;378;p27"/>
          <p:cNvSpPr txBox="1"/>
          <p:nvPr/>
        </p:nvSpPr>
        <p:spPr>
          <a:xfrm>
            <a:off x="8037853" y="6450857"/>
            <a:ext cx="415414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Error bars are 95% prediction intervals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28" descr="A picture containing chart&#10;&#10;Description automatically generated"/>
          <p:cNvPicPr preferRelativeResize="0"/>
          <p:nvPr/>
        </p:nvPicPr>
        <p:blipFill rotWithShape="1">
          <a:blip r:embed="rId3">
            <a:alphaModFix/>
          </a:blip>
          <a:srcRect/>
          <a:stretch/>
        </p:blipFill>
        <p:spPr>
          <a:xfrm>
            <a:off x="0" y="1191859"/>
            <a:ext cx="12192000" cy="5120452"/>
          </a:xfrm>
          <a:prstGeom prst="rect">
            <a:avLst/>
          </a:prstGeom>
          <a:noFill/>
          <a:ln>
            <a:noFill/>
          </a:ln>
        </p:spPr>
      </p:pic>
      <p:sp>
        <p:nvSpPr>
          <p:cNvPr id="385" name="Google Shape;385;p28"/>
          <p:cNvSpPr txBox="1"/>
          <p:nvPr/>
        </p:nvSpPr>
        <p:spPr>
          <a:xfrm>
            <a:off x="8037853" y="6450857"/>
            <a:ext cx="415414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Error bars are 95% prediction intervals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28"/>
          <p:cNvSpPr txBox="1"/>
          <p:nvPr/>
        </p:nvSpPr>
        <p:spPr>
          <a:xfrm>
            <a:off x="4000500" y="323562"/>
            <a:ext cx="4191000" cy="8682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4400"/>
              <a:buFont typeface="Arial"/>
              <a:buNone/>
              <a:tabLst/>
              <a:defRPr/>
            </a:pPr>
            <a:r>
              <a:rPr kumimoji="0" lang="en-US" sz="4400" b="0" i="0" u="none" strike="noStrike" kern="0" cap="none" spc="0" normalizeH="0" baseline="0" noProof="0">
                <a:ln>
                  <a:noFill/>
                </a:ln>
                <a:solidFill>
                  <a:srgbClr val="FFFFFF"/>
                </a:solidFill>
                <a:effectLst/>
                <a:uLnTx/>
                <a:uFillTx/>
                <a:latin typeface="Arial"/>
                <a:ea typeface="Arial"/>
                <a:cs typeface="Arial"/>
                <a:sym typeface="Arial"/>
              </a:rPr>
              <a:t>Summary effect</a:t>
            </a:r>
            <a:endParaRPr kumimoji="0" sz="4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87" name="Google Shape;387;p28"/>
          <p:cNvSpPr txBox="1"/>
          <p:nvPr/>
        </p:nvSpPr>
        <p:spPr>
          <a:xfrm>
            <a:off x="2930975" y="1613175"/>
            <a:ext cx="7327500" cy="2530200"/>
          </a:xfrm>
          <a:prstGeom prst="rect">
            <a:avLst/>
          </a:prstGeom>
          <a:solidFill>
            <a:schemeClr val="dk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Arial"/>
                <a:ea typeface="Arial"/>
                <a:cs typeface="Arial"/>
                <a:sym typeface="Arial"/>
              </a:rPr>
              <a:t>Overall, a very small, statistically significant, and positive effect: </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1" u="none" strike="noStrike" kern="0" cap="none" spc="0" normalizeH="0" baseline="0" noProof="0">
                <a:ln>
                  <a:noFill/>
                </a:ln>
                <a:solidFill>
                  <a:srgbClr val="000000"/>
                </a:solidFill>
                <a:effectLst/>
                <a:uLnTx/>
                <a:uFillTx/>
                <a:latin typeface="Arial"/>
                <a:ea typeface="Arial"/>
                <a:cs typeface="Arial"/>
                <a:sym typeface="Arial"/>
              </a:rPr>
              <a:t>g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0.08</a:t>
            </a:r>
            <a:r>
              <a:rPr kumimoji="0" lang="en-US" sz="3200" b="0" i="0" u="none" strike="noStrike" kern="0" cap="none" spc="0" normalizeH="0" baseline="0" noProof="0">
                <a:ln>
                  <a:noFill/>
                </a:ln>
                <a:solidFill>
                  <a:srgbClr val="000000"/>
                </a:solidFill>
                <a:effectLst/>
                <a:uLnTx/>
                <a:uFillTx/>
                <a:latin typeface="Arial"/>
                <a:cs typeface="Arial"/>
                <a:sym typeface="Arial"/>
              </a:rPr>
              <a:t>,</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a:ln>
                  <a:noFill/>
                </a:ln>
                <a:solidFill>
                  <a:srgbClr val="000000"/>
                </a:solidFill>
                <a:effectLst/>
                <a:uLnTx/>
                <a:uFillTx/>
                <a:latin typeface="Arial"/>
                <a:ea typeface="Arial"/>
                <a:cs typeface="Arial"/>
                <a:sym typeface="Arial"/>
              </a:rPr>
              <a:t>95% CI [0.05, 0.10], </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Arial"/>
                <a:ea typeface="Arial"/>
                <a:cs typeface="Arial"/>
                <a:sym typeface="Arial"/>
              </a:rPr>
              <a:t>95% prediction interval [-0.04, 0.19], </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1" u="none" strike="noStrike" kern="0" cap="none" spc="0" normalizeH="0" baseline="0" noProof="0">
                <a:ln>
                  <a:noFill/>
                </a:ln>
                <a:solidFill>
                  <a:srgbClr val="000000"/>
                </a:solidFill>
                <a:effectLst/>
                <a:uLnTx/>
                <a:uFillTx/>
                <a:latin typeface="Arial"/>
                <a:ea typeface="Arial"/>
                <a:cs typeface="Arial"/>
                <a:sym typeface="Arial"/>
              </a:rPr>
              <a:t>p</a:t>
            </a:r>
            <a:r>
              <a:rPr kumimoji="0" lang="en-US" sz="3200" b="0" i="0" u="none" strike="noStrike" kern="0" cap="none" spc="0" normalizeH="0" baseline="0" noProof="0">
                <a:ln>
                  <a:noFill/>
                </a:ln>
                <a:solidFill>
                  <a:srgbClr val="000000"/>
                </a:solidFill>
                <a:effectLst/>
                <a:uLnTx/>
                <a:uFillTx/>
                <a:latin typeface="Arial"/>
                <a:ea typeface="Arial"/>
                <a:cs typeface="Arial"/>
                <a:sym typeface="Arial"/>
              </a:rPr>
              <a:t> &lt; .001 </a:t>
            </a:r>
            <a:endParaRPr kumimoji="0" sz="26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9"/>
          <p:cNvSpPr txBox="1">
            <a:spLocks noGrp="1"/>
          </p:cNvSpPr>
          <p:nvPr>
            <p:ph type="title"/>
          </p:nvPr>
        </p:nvSpPr>
        <p:spPr>
          <a:xfrm>
            <a:off x="641000" y="2353267"/>
            <a:ext cx="10962900" cy="1209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rial"/>
              <a:buNone/>
            </a:pPr>
            <a:r>
              <a:rPr lang="en-US" sz="3600"/>
              <a:t>Which type of intervention is most effective?</a:t>
            </a:r>
            <a:endParaRPr sz="3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30" descr="Chart, box and whisker chart&#10;&#10;Description automatically generated"/>
          <p:cNvPicPr preferRelativeResize="0"/>
          <p:nvPr/>
        </p:nvPicPr>
        <p:blipFill rotWithShape="1">
          <a:blip r:embed="rId3">
            <a:alphaModFix/>
          </a:blip>
          <a:srcRect/>
          <a:stretch/>
        </p:blipFill>
        <p:spPr>
          <a:xfrm>
            <a:off x="-1" y="1144248"/>
            <a:ext cx="12192001" cy="5705593"/>
          </a:xfrm>
          <a:prstGeom prst="rect">
            <a:avLst/>
          </a:prstGeom>
          <a:noFill/>
          <a:ln>
            <a:noFill/>
          </a:ln>
        </p:spPr>
      </p:pic>
      <p:sp>
        <p:nvSpPr>
          <p:cNvPr id="399" name="Google Shape;399;p30"/>
          <p:cNvSpPr txBox="1"/>
          <p:nvPr/>
        </p:nvSpPr>
        <p:spPr>
          <a:xfrm>
            <a:off x="10681855" y="5728098"/>
            <a:ext cx="160712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n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11, </a:t>
            </a: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k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38</a:t>
            </a: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 name="Google Shape;400;p30"/>
          <p:cNvSpPr txBox="1"/>
          <p:nvPr/>
        </p:nvSpPr>
        <p:spPr>
          <a:xfrm>
            <a:off x="10926253" y="5246611"/>
            <a:ext cx="133501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n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3, </a:t>
            </a: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k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8</a:t>
            </a: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1" name="Google Shape;401;p30"/>
          <p:cNvSpPr txBox="1"/>
          <p:nvPr/>
        </p:nvSpPr>
        <p:spPr>
          <a:xfrm>
            <a:off x="10900808" y="4766230"/>
            <a:ext cx="1388174"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n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4, </a:t>
            </a: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k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8</a:t>
            </a: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2" name="Google Shape;402;p30"/>
          <p:cNvSpPr txBox="1"/>
          <p:nvPr/>
        </p:nvSpPr>
        <p:spPr>
          <a:xfrm>
            <a:off x="10681855" y="4290894"/>
            <a:ext cx="160712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n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20, </a:t>
            </a: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k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89</a:t>
            </a: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3" name="Google Shape;403;p30"/>
          <p:cNvSpPr txBox="1"/>
          <p:nvPr/>
        </p:nvSpPr>
        <p:spPr>
          <a:xfrm>
            <a:off x="10811971" y="3862962"/>
            <a:ext cx="145472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n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6, </a:t>
            </a: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k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18</a:t>
            </a: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4" name="Google Shape;404;p30"/>
          <p:cNvSpPr txBox="1"/>
          <p:nvPr/>
        </p:nvSpPr>
        <p:spPr>
          <a:xfrm>
            <a:off x="10811971" y="3381475"/>
            <a:ext cx="145472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n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5, </a:t>
            </a: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k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16</a:t>
            </a: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5" name="Google Shape;405;p30"/>
          <p:cNvSpPr txBox="1"/>
          <p:nvPr/>
        </p:nvSpPr>
        <p:spPr>
          <a:xfrm>
            <a:off x="10936661" y="2910416"/>
            <a:ext cx="145472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n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3, </a:t>
            </a: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k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7</a:t>
            </a: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6" name="Google Shape;406;p30"/>
          <p:cNvSpPr txBox="1"/>
          <p:nvPr/>
        </p:nvSpPr>
        <p:spPr>
          <a:xfrm>
            <a:off x="10811970" y="2439357"/>
            <a:ext cx="145472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n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4, </a:t>
            </a: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k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13</a:t>
            </a: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7" name="Google Shape;407;p30"/>
          <p:cNvSpPr txBox="1"/>
          <p:nvPr/>
        </p:nvSpPr>
        <p:spPr>
          <a:xfrm>
            <a:off x="10811970" y="1968298"/>
            <a:ext cx="145472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n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4, </a:t>
            </a: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k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14</a:t>
            </a: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8" name="Google Shape;408;p30"/>
          <p:cNvSpPr txBox="1"/>
          <p:nvPr/>
        </p:nvSpPr>
        <p:spPr>
          <a:xfrm>
            <a:off x="10554452" y="1497239"/>
            <a:ext cx="173724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n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32, </a:t>
            </a:r>
            <a:r>
              <a:rPr kumimoji="0" lang="en-US" sz="1800" b="0" i="1" u="none" strike="noStrike" kern="0" cap="none" spc="0" normalizeH="0" baseline="0" noProof="0">
                <a:ln>
                  <a:noFill/>
                </a:ln>
                <a:solidFill>
                  <a:srgbClr val="000000"/>
                </a:solidFill>
                <a:effectLst/>
                <a:uLnTx/>
                <a:uFillTx/>
                <a:latin typeface="Arial"/>
                <a:ea typeface="Arial"/>
                <a:cs typeface="Arial"/>
                <a:sym typeface="Arial"/>
              </a:rPr>
              <a:t>k </a:t>
            </a: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 101</a:t>
            </a:r>
            <a:endParaRPr kumimoji="0" sz="1800" b="0" i="1"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9" name="Google Shape;409;p30"/>
          <p:cNvSpPr txBox="1"/>
          <p:nvPr/>
        </p:nvSpPr>
        <p:spPr>
          <a:xfrm>
            <a:off x="583200" y="201175"/>
            <a:ext cx="11025600" cy="5079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a:ln>
                  <a:noFill/>
                </a:ln>
                <a:solidFill>
                  <a:srgbClr val="FFFFFF"/>
                </a:solidFill>
                <a:effectLst/>
                <a:uLnTx/>
                <a:uFillTx/>
                <a:latin typeface="Arial"/>
                <a:ea typeface="Arial"/>
                <a:cs typeface="Arial"/>
                <a:sym typeface="Arial"/>
              </a:rPr>
              <a:t>No clear “best” intervention (few independent samples of each type)</a:t>
            </a:r>
            <a:endParaRPr kumimoji="0" sz="27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1"/>
          <p:cNvSpPr txBox="1">
            <a:spLocks noGrp="1"/>
          </p:cNvSpPr>
          <p:nvPr>
            <p:ph type="title"/>
          </p:nvPr>
        </p:nvSpPr>
        <p:spPr>
          <a:xfrm>
            <a:off x="641000" y="2353267"/>
            <a:ext cx="10962900" cy="1209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rial"/>
              <a:buNone/>
            </a:pPr>
            <a:r>
              <a:rPr lang="en-US" sz="3600"/>
              <a:t>Are interventions more effective for liberals, conservatives, or moderates?</a:t>
            </a:r>
            <a:endParaRPr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32"/>
          <p:cNvPicPr preferRelativeResize="0"/>
          <p:nvPr/>
        </p:nvPicPr>
        <p:blipFill rotWithShape="1">
          <a:blip r:embed="rId3">
            <a:alphaModFix/>
          </a:blip>
          <a:srcRect/>
          <a:stretch/>
        </p:blipFill>
        <p:spPr>
          <a:xfrm>
            <a:off x="0" y="676656"/>
            <a:ext cx="12192000" cy="6181344"/>
          </a:xfrm>
          <a:prstGeom prst="rect">
            <a:avLst/>
          </a:prstGeom>
          <a:noFill/>
          <a:ln>
            <a:noFill/>
          </a:ln>
        </p:spPr>
      </p:pic>
      <p:sp>
        <p:nvSpPr>
          <p:cNvPr id="420" name="Google Shape;420;p32"/>
          <p:cNvSpPr txBox="1"/>
          <p:nvPr/>
        </p:nvSpPr>
        <p:spPr>
          <a:xfrm>
            <a:off x="2447255" y="90950"/>
            <a:ext cx="7297500" cy="5079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a:ln>
                  <a:noFill/>
                </a:ln>
                <a:solidFill>
                  <a:srgbClr val="FFFFFF"/>
                </a:solidFill>
                <a:effectLst/>
                <a:uLnTx/>
                <a:uFillTx/>
                <a:latin typeface="Arial"/>
                <a:ea typeface="Arial"/>
                <a:cs typeface="Arial"/>
                <a:sym typeface="Arial"/>
              </a:rPr>
              <a:t>Not a significant moderator of effect size</a:t>
            </a: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3"/>
          <p:cNvSpPr txBox="1">
            <a:spLocks noGrp="1"/>
          </p:cNvSpPr>
          <p:nvPr>
            <p:ph type="title"/>
          </p:nvPr>
        </p:nvSpPr>
        <p:spPr>
          <a:xfrm>
            <a:off x="641000" y="2353267"/>
            <a:ext cx="10962900" cy="1209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rial"/>
              <a:buNone/>
            </a:pPr>
            <a:r>
              <a:rPr lang="en-US" sz="3600"/>
              <a:t>Which type of attitude is easiest to influence?</a:t>
            </a:r>
            <a:endParaRPr sz="3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34"/>
          <p:cNvPicPr preferRelativeResize="0"/>
          <p:nvPr/>
        </p:nvPicPr>
        <p:blipFill rotWithShape="1">
          <a:blip r:embed="rId3">
            <a:alphaModFix/>
          </a:blip>
          <a:srcRect/>
          <a:stretch/>
        </p:blipFill>
        <p:spPr>
          <a:xfrm>
            <a:off x="0" y="676656"/>
            <a:ext cx="12192000" cy="6181344"/>
          </a:xfrm>
          <a:prstGeom prst="rect">
            <a:avLst/>
          </a:prstGeom>
          <a:noFill/>
          <a:ln>
            <a:noFill/>
          </a:ln>
        </p:spPr>
      </p:pic>
      <p:sp>
        <p:nvSpPr>
          <p:cNvPr id="431" name="Google Shape;431;p34"/>
          <p:cNvSpPr txBox="1"/>
          <p:nvPr/>
        </p:nvSpPr>
        <p:spPr>
          <a:xfrm>
            <a:off x="9836727" y="5528878"/>
            <a:ext cx="235527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00000"/>
                </a:solidFill>
                <a:effectLst/>
                <a:uLnTx/>
                <a:uFillTx/>
                <a:latin typeface="Arial"/>
                <a:ea typeface="Arial"/>
                <a:cs typeface="Arial"/>
                <a:sym typeface="Arial"/>
              </a:rPr>
              <a:t>g </a:t>
            </a: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 0.12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34"/>
          <p:cNvSpPr txBox="1"/>
          <p:nvPr/>
        </p:nvSpPr>
        <p:spPr>
          <a:xfrm>
            <a:off x="9836727" y="4677050"/>
            <a:ext cx="235527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00000"/>
                </a:solidFill>
                <a:effectLst/>
                <a:uLnTx/>
                <a:uFillTx/>
                <a:latin typeface="Arial"/>
                <a:ea typeface="Arial"/>
                <a:cs typeface="Arial"/>
                <a:sym typeface="Arial"/>
              </a:rPr>
              <a:t>g </a:t>
            </a: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 0.10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34"/>
          <p:cNvSpPr txBox="1"/>
          <p:nvPr/>
        </p:nvSpPr>
        <p:spPr>
          <a:xfrm>
            <a:off x="9836723" y="3825222"/>
            <a:ext cx="235527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00000"/>
                </a:solidFill>
                <a:effectLst/>
                <a:uLnTx/>
                <a:uFillTx/>
                <a:latin typeface="Arial"/>
                <a:ea typeface="Arial"/>
                <a:cs typeface="Arial"/>
                <a:sym typeface="Arial"/>
              </a:rPr>
              <a:t>g </a:t>
            </a: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 0.08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34"/>
          <p:cNvSpPr txBox="1"/>
          <p:nvPr/>
        </p:nvSpPr>
        <p:spPr>
          <a:xfrm>
            <a:off x="9836722" y="2973394"/>
            <a:ext cx="235527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00000"/>
                </a:solidFill>
                <a:effectLst/>
                <a:uLnTx/>
                <a:uFillTx/>
                <a:latin typeface="Arial"/>
                <a:ea typeface="Arial"/>
                <a:cs typeface="Arial"/>
                <a:sym typeface="Arial"/>
              </a:rPr>
              <a:t>g </a:t>
            </a: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 0.11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34"/>
          <p:cNvSpPr txBox="1"/>
          <p:nvPr/>
        </p:nvSpPr>
        <p:spPr>
          <a:xfrm>
            <a:off x="9767455" y="2121566"/>
            <a:ext cx="246610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none" strike="noStrike" kern="0" cap="none" spc="0" normalizeH="0" baseline="0" noProof="0">
                <a:ln>
                  <a:noFill/>
                </a:ln>
                <a:solidFill>
                  <a:srgbClr val="000000"/>
                </a:solidFill>
                <a:effectLst/>
                <a:uLnTx/>
                <a:uFillTx/>
                <a:latin typeface="Arial"/>
                <a:cs typeface="Arial"/>
                <a:sym typeface="Arial"/>
              </a:rPr>
              <a:t>g </a:t>
            </a:r>
            <a:r>
              <a:rPr kumimoji="0" lang="en-US" sz="2000" b="1" i="0" u="none" strike="noStrike" kern="0" cap="none" spc="0" normalizeH="0" baseline="0" noProof="0">
                <a:ln>
                  <a:noFill/>
                </a:ln>
                <a:solidFill>
                  <a:srgbClr val="000000"/>
                </a:solidFill>
                <a:effectLst/>
                <a:uLnTx/>
                <a:uFillTx/>
                <a:latin typeface="Arial"/>
                <a:cs typeface="Arial"/>
                <a:sym typeface="Arial"/>
              </a:rPr>
              <a:t>= 0.01 </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34"/>
          <p:cNvSpPr txBox="1"/>
          <p:nvPr/>
        </p:nvSpPr>
        <p:spPr>
          <a:xfrm>
            <a:off x="9809020" y="1264403"/>
            <a:ext cx="235527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00000"/>
                </a:solidFill>
                <a:effectLst/>
                <a:uLnTx/>
                <a:uFillTx/>
                <a:latin typeface="Arial"/>
                <a:ea typeface="Arial"/>
                <a:cs typeface="Arial"/>
                <a:sym typeface="Arial"/>
              </a:rPr>
              <a:t>g </a:t>
            </a: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 0.09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34"/>
          <p:cNvSpPr txBox="1"/>
          <p:nvPr/>
        </p:nvSpPr>
        <p:spPr>
          <a:xfrm>
            <a:off x="1984348" y="90950"/>
            <a:ext cx="8223300" cy="5079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a:ln>
                  <a:noFill/>
                </a:ln>
                <a:solidFill>
                  <a:srgbClr val="FFFFFF"/>
                </a:solidFill>
                <a:effectLst/>
                <a:uLnTx/>
                <a:uFillTx/>
                <a:latin typeface="Arial"/>
                <a:ea typeface="Arial"/>
                <a:cs typeface="Arial"/>
                <a:sym typeface="Arial"/>
              </a:rPr>
              <a:t>Policy support significantly smaller than all others</a:t>
            </a:r>
            <a:endParaRPr kumimoji="0" sz="27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2122650" y="1078925"/>
            <a:ext cx="7946700" cy="2651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13207"/>
              <a:buFont typeface="Arial"/>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Influencing climate change attitudes: A systematic review and meta-analysis</a:t>
            </a:r>
            <a:endParaRPr/>
          </a:p>
        </p:txBody>
      </p:sp>
      <p:sp>
        <p:nvSpPr>
          <p:cNvPr id="90" name="Google Shape;90;p1"/>
          <p:cNvSpPr txBox="1">
            <a:spLocks noGrp="1"/>
          </p:cNvSpPr>
          <p:nvPr>
            <p:ph type="subTitle" idx="1"/>
          </p:nvPr>
        </p:nvSpPr>
        <p:spPr>
          <a:xfrm>
            <a:off x="1524000" y="4166813"/>
            <a:ext cx="9144000" cy="13251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75000"/>
              <a:buNone/>
            </a:pPr>
            <a:r>
              <a:rPr lang="en-US"/>
              <a:t>Caitlin Benedict and Jacob Rode</a:t>
            </a:r>
            <a:endParaRPr/>
          </a:p>
          <a:p>
            <a:pPr marL="0" lvl="0" indent="0" algn="ctr" rtl="0">
              <a:lnSpc>
                <a:spcPct val="90000"/>
              </a:lnSpc>
              <a:spcBef>
                <a:spcPts val="1000"/>
              </a:spcBef>
              <a:spcAft>
                <a:spcPts val="0"/>
              </a:spcAft>
              <a:buClr>
                <a:schemeClr val="dk1"/>
              </a:buClr>
              <a:buSzPct val="75000"/>
              <a:buNone/>
            </a:pPr>
            <a:r>
              <a:rPr lang="en-US"/>
              <a:t>Climate Advocacy Lab</a:t>
            </a:r>
            <a:endParaRPr/>
          </a:p>
          <a:p>
            <a:pPr marL="0" lvl="0" indent="0" algn="ctr" rtl="0">
              <a:lnSpc>
                <a:spcPct val="90000"/>
              </a:lnSpc>
              <a:spcBef>
                <a:spcPts val="1000"/>
              </a:spcBef>
              <a:spcAft>
                <a:spcPts val="0"/>
              </a:spcAft>
              <a:buClr>
                <a:schemeClr val="dk1"/>
              </a:buClr>
              <a:buSzPct val="75000"/>
              <a:buNone/>
            </a:pPr>
            <a:r>
              <a:rPr lang="en-US"/>
              <a:t>January 20, 2022</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5"/>
          <p:cNvSpPr txBox="1">
            <a:spLocks noGrp="1"/>
          </p:cNvSpPr>
          <p:nvPr>
            <p:ph type="body" idx="1"/>
          </p:nvPr>
        </p:nvSpPr>
        <p:spPr>
          <a:xfrm>
            <a:off x="798300" y="2143600"/>
            <a:ext cx="10595400" cy="17148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590"/>
              <a:buNone/>
            </a:pPr>
            <a:r>
              <a:rPr lang="en-US" sz="3600"/>
              <a:t>While many other moderators were tested….</a:t>
            </a:r>
            <a:br>
              <a:rPr lang="en-US" sz="3600"/>
            </a:br>
            <a:br>
              <a:rPr lang="en-US" sz="3600"/>
            </a:br>
            <a:r>
              <a:rPr lang="en-US" sz="3600"/>
              <a:t>most moderators – and interactions with politics –</a:t>
            </a:r>
            <a:endParaRPr sz="3600"/>
          </a:p>
          <a:p>
            <a:pPr marL="0" lvl="0" indent="0" algn="ctr" rtl="0">
              <a:lnSpc>
                <a:spcPct val="70000"/>
              </a:lnSpc>
              <a:spcBef>
                <a:spcPts val="0"/>
              </a:spcBef>
              <a:spcAft>
                <a:spcPts val="0"/>
              </a:spcAft>
              <a:buClr>
                <a:schemeClr val="dk1"/>
              </a:buClr>
              <a:buSzPts val="2590"/>
              <a:buNone/>
            </a:pPr>
            <a:br>
              <a:rPr lang="en-US" sz="3600"/>
            </a:br>
            <a:r>
              <a:rPr lang="en-US" sz="3600"/>
              <a:t>were nonsignificant</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Takeaways</a:t>
            </a:r>
            <a:endParaRPr/>
          </a:p>
        </p:txBody>
      </p:sp>
      <p:sp>
        <p:nvSpPr>
          <p:cNvPr id="450" name="Google Shape;450;p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Climate change attitudes are resistant to change</a:t>
            </a:r>
            <a:endParaRPr/>
          </a:p>
          <a:p>
            <a:pPr marL="914400" lvl="1" indent="-342900" algn="l" rtl="0">
              <a:lnSpc>
                <a:spcPct val="90000"/>
              </a:lnSpc>
              <a:spcBef>
                <a:spcPts val="0"/>
              </a:spcBef>
              <a:spcAft>
                <a:spcPts val="0"/>
              </a:spcAft>
              <a:buSzPts val="1800"/>
              <a:buChar char="○"/>
            </a:pPr>
            <a:r>
              <a:rPr lang="en-US"/>
              <a:t>Wide variety of interventions</a:t>
            </a:r>
            <a:endParaRPr/>
          </a:p>
          <a:p>
            <a:pPr marL="914400" lvl="0" indent="0" algn="l" rtl="0">
              <a:lnSpc>
                <a:spcPct val="90000"/>
              </a:lnSpc>
              <a:spcBef>
                <a:spcPts val="500"/>
              </a:spcBef>
              <a:spcAft>
                <a:spcPts val="0"/>
              </a:spcAft>
              <a:buNone/>
            </a:pPr>
            <a:endParaRPr/>
          </a:p>
          <a:p>
            <a:pPr marL="457200" lvl="0" indent="-342900" algn="l" rtl="0">
              <a:lnSpc>
                <a:spcPct val="90000"/>
              </a:lnSpc>
              <a:spcBef>
                <a:spcPts val="1000"/>
              </a:spcBef>
              <a:spcAft>
                <a:spcPts val="0"/>
              </a:spcAft>
              <a:buSzPts val="1800"/>
              <a:buChar char="●"/>
            </a:pPr>
            <a:r>
              <a:rPr lang="en-US"/>
              <a:t>Skepticism may come easier than belief and action</a:t>
            </a:r>
            <a:endParaRPr/>
          </a:p>
          <a:p>
            <a:pPr marL="914400" lvl="1" indent="-342900" algn="l" rtl="0">
              <a:lnSpc>
                <a:spcPct val="90000"/>
              </a:lnSpc>
              <a:spcBef>
                <a:spcPts val="0"/>
              </a:spcBef>
              <a:spcAft>
                <a:spcPts val="0"/>
              </a:spcAft>
              <a:buSzPts val="1800"/>
              <a:buChar char="○"/>
            </a:pPr>
            <a:r>
              <a:rPr lang="en-US"/>
              <a:t>Asymmetry: successful interventions may need to be particularly tailored, whereas general negative information may spark skepticism</a:t>
            </a:r>
            <a:endParaRPr/>
          </a:p>
          <a:p>
            <a:pPr marL="457200" lvl="0" indent="0" algn="l" rtl="0">
              <a:lnSpc>
                <a:spcPct val="90000"/>
              </a:lnSpc>
              <a:spcBef>
                <a:spcPts val="1000"/>
              </a:spcBef>
              <a:spcAft>
                <a:spcPts val="0"/>
              </a:spcAft>
              <a:buNone/>
            </a:pPr>
            <a:endParaRPr/>
          </a:p>
          <a:p>
            <a:pPr marL="457200" lvl="0" indent="-342900" algn="l" rtl="0">
              <a:lnSpc>
                <a:spcPct val="90000"/>
              </a:lnSpc>
              <a:spcBef>
                <a:spcPts val="1000"/>
              </a:spcBef>
              <a:spcAft>
                <a:spcPts val="0"/>
              </a:spcAft>
              <a:buSzPts val="1800"/>
              <a:buChar char="●"/>
            </a:pPr>
            <a:r>
              <a:rPr lang="en-US"/>
              <a:t>Policy support is difficult to influence</a:t>
            </a:r>
            <a:endParaRPr/>
          </a:p>
          <a:p>
            <a:pPr marL="914400" lvl="1" indent="-342900" algn="l" rtl="0">
              <a:lnSpc>
                <a:spcPct val="90000"/>
              </a:lnSpc>
              <a:spcBef>
                <a:spcPts val="0"/>
              </a:spcBef>
              <a:spcAft>
                <a:spcPts val="0"/>
              </a:spcAft>
              <a:buSzPts val="1800"/>
              <a:buChar char="○"/>
            </a:pPr>
            <a:r>
              <a:rPr lang="en-US"/>
              <a:t>Other determinants of policy support beyond climate attitudes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10921daa8b1_0_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A note of c</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aution</a:t>
            </a:r>
            <a:r>
              <a:rPr lang="en-US"/>
              <a:t>:</a:t>
            </a:r>
            <a:endParaRPr/>
          </a:p>
        </p:txBody>
      </p:sp>
      <p:sp>
        <p:nvSpPr>
          <p:cNvPr id="457" name="Google Shape;457;g10921daa8b1_0_7"/>
          <p:cNvSpPr txBox="1">
            <a:spLocks noGrp="1"/>
          </p:cNvSpPr>
          <p:nvPr>
            <p:ph type="body" idx="1"/>
          </p:nvPr>
        </p:nvSpPr>
        <p:spPr>
          <a:xfrm>
            <a:off x="838200" y="2164000"/>
            <a:ext cx="10515600" cy="40128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Aggregating across many studies can mask the strengths of primary experiments</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All studies were conducted in 2019 or earlier</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Only included experiments with a control condition</a:t>
            </a:r>
            <a:endParaRPr/>
          </a:p>
          <a:p>
            <a:pPr marL="914400" lvl="1" indent="-342900" algn="l" rtl="0">
              <a:lnSpc>
                <a:spcPct val="90000"/>
              </a:lnSpc>
              <a:spcBef>
                <a:spcPts val="0"/>
              </a:spcBef>
              <a:spcAft>
                <a:spcPts val="0"/>
              </a:spcAft>
              <a:buSzPts val="1800"/>
              <a:buChar char="○"/>
            </a:pPr>
            <a:r>
              <a:rPr lang="en-US"/>
              <a:t>Some promising interventions not included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641000" y="2353267"/>
            <a:ext cx="10962900" cy="1209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a:t>Implications for climate change communication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What is an impactful effect size?</a:t>
            </a:r>
            <a:endParaRPr/>
          </a:p>
        </p:txBody>
      </p:sp>
      <p:sp>
        <p:nvSpPr>
          <p:cNvPr id="468" name="Google Shape;468;p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61950" algn="l" rtl="0">
              <a:lnSpc>
                <a:spcPct val="90000"/>
              </a:lnSpc>
              <a:spcBef>
                <a:spcPts val="0"/>
              </a:spcBef>
              <a:spcAft>
                <a:spcPts val="0"/>
              </a:spcAft>
              <a:buSzPts val="2100"/>
              <a:buChar char="●"/>
            </a:pPr>
            <a:r>
              <a:rPr lang="en-US" sz="2700"/>
              <a:t>Find different interventions? Move past tiny effects?</a:t>
            </a:r>
            <a:endParaRPr sz="2700"/>
          </a:p>
          <a:p>
            <a:pPr marL="457200" lvl="0" indent="0" algn="l" rtl="0">
              <a:lnSpc>
                <a:spcPct val="90000"/>
              </a:lnSpc>
              <a:spcBef>
                <a:spcPts val="1000"/>
              </a:spcBef>
              <a:spcAft>
                <a:spcPts val="0"/>
              </a:spcAft>
              <a:buNone/>
            </a:pPr>
            <a:endParaRPr sz="2700"/>
          </a:p>
          <a:p>
            <a:pPr marL="457200" lvl="0" indent="-361950" algn="l" rtl="0">
              <a:lnSpc>
                <a:spcPct val="90000"/>
              </a:lnSpc>
              <a:spcBef>
                <a:spcPts val="1000"/>
              </a:spcBef>
              <a:spcAft>
                <a:spcPts val="0"/>
              </a:spcAft>
              <a:buSzPts val="2100"/>
              <a:buChar char="●"/>
            </a:pPr>
            <a:r>
              <a:rPr lang="en-US" sz="2700"/>
              <a:t>Over time and/or across people, very small effects can be meaningful</a:t>
            </a:r>
            <a:endParaRPr sz="2700"/>
          </a:p>
          <a:p>
            <a:pPr marL="914400" lvl="1" indent="-361950" algn="l" rtl="0">
              <a:lnSpc>
                <a:spcPct val="90000"/>
              </a:lnSpc>
              <a:spcBef>
                <a:spcPts val="0"/>
              </a:spcBef>
              <a:spcAft>
                <a:spcPts val="0"/>
              </a:spcAft>
              <a:buSzPts val="2100"/>
              <a:buChar char="○"/>
            </a:pPr>
            <a:r>
              <a:rPr lang="en-US" sz="2200"/>
              <a:t>With entrenched attitudes such as these, anything is helpful</a:t>
            </a:r>
            <a:endParaRPr sz="2200"/>
          </a:p>
          <a:p>
            <a:pPr marL="914400" lvl="1" indent="-368300" algn="l" rtl="0">
              <a:lnSpc>
                <a:spcPct val="90000"/>
              </a:lnSpc>
              <a:spcBef>
                <a:spcPts val="0"/>
              </a:spcBef>
              <a:spcAft>
                <a:spcPts val="0"/>
              </a:spcAft>
              <a:buSzPts val="2200"/>
              <a:buChar char="○"/>
            </a:pP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Repeated messaging interventions could have a larger effect than one-time messaging </a:t>
            </a: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0ed6eda432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Review chapter on political polarization</a:t>
            </a:r>
            <a:endParaRPr/>
          </a:p>
        </p:txBody>
      </p:sp>
      <p:sp>
        <p:nvSpPr>
          <p:cNvPr id="474" name="Google Shape;474;g10ed6eda432_0_0"/>
          <p:cNvSpPr txBox="1">
            <a:spLocks noGrp="1"/>
          </p:cNvSpPr>
          <p:nvPr>
            <p:ph type="body" idx="1"/>
          </p:nvPr>
        </p:nvSpPr>
        <p:spPr>
          <a:xfrm>
            <a:off x="838200" y="1825625"/>
            <a:ext cx="10515600" cy="4986600"/>
          </a:xfrm>
          <a:prstGeom prst="rect">
            <a:avLst/>
          </a:prstGeom>
          <a:noFill/>
          <a:ln>
            <a:noFill/>
          </a:ln>
        </p:spPr>
        <p:txBody>
          <a:bodyPr spcFirstLastPara="1" wrap="square" lIns="91425" tIns="45700" rIns="91425" bIns="45700" anchor="t" anchorCtr="0">
            <a:normAutofit/>
          </a:bodyPr>
          <a:lstStyle/>
          <a:p>
            <a:pPr marL="457200" lvl="0" indent="-355600" algn="l" rtl="0">
              <a:lnSpc>
                <a:spcPct val="90000"/>
              </a:lnSpc>
              <a:spcBef>
                <a:spcPts val="0"/>
              </a:spcBef>
              <a:spcAft>
                <a:spcPts val="0"/>
              </a:spcAft>
              <a:buSzPts val="2000"/>
              <a:buChar char="●"/>
            </a:pPr>
            <a:r>
              <a:rPr lang="en-US" sz="2600"/>
              <a:t>Narrative review of similar interventions, focusing on those most likely to reduce political polarization over climate change</a:t>
            </a:r>
            <a:endParaRPr sz="2600"/>
          </a:p>
          <a:p>
            <a:pPr marL="457200" lvl="0" indent="0" algn="l" rtl="0">
              <a:lnSpc>
                <a:spcPct val="90000"/>
              </a:lnSpc>
              <a:spcBef>
                <a:spcPts val="1000"/>
              </a:spcBef>
              <a:spcAft>
                <a:spcPts val="0"/>
              </a:spcAft>
              <a:buNone/>
            </a:pPr>
            <a:endParaRPr sz="2600"/>
          </a:p>
          <a:p>
            <a:pPr marL="457200" lvl="0" indent="-355600" algn="l" rtl="0">
              <a:lnSpc>
                <a:spcPct val="90000"/>
              </a:lnSpc>
              <a:spcBef>
                <a:spcPts val="1000"/>
              </a:spcBef>
              <a:spcAft>
                <a:spcPts val="0"/>
              </a:spcAft>
              <a:buSzPts val="2000"/>
              <a:buChar char="●"/>
            </a:pPr>
            <a:r>
              <a:rPr lang="en-US" sz="2600"/>
              <a:t>Highlights the mixed nature of findings</a:t>
            </a:r>
            <a:endParaRPr sz="2600"/>
          </a:p>
          <a:p>
            <a:pPr marL="457200" lvl="0" indent="0" algn="l" rtl="0">
              <a:lnSpc>
                <a:spcPct val="90000"/>
              </a:lnSpc>
              <a:spcBef>
                <a:spcPts val="1000"/>
              </a:spcBef>
              <a:spcAft>
                <a:spcPts val="0"/>
              </a:spcAft>
              <a:buNone/>
            </a:pPr>
            <a:endParaRPr sz="2600"/>
          </a:p>
          <a:p>
            <a:pPr marL="457200" lvl="0" indent="-355600" algn="l" rtl="0">
              <a:spcBef>
                <a:spcPts val="1000"/>
              </a:spcBef>
              <a:spcAft>
                <a:spcPts val="0"/>
              </a:spcAft>
              <a:buSzPts val="2000"/>
              <a:buChar char="●"/>
            </a:pPr>
            <a:r>
              <a:rPr lang="en-US" sz="2600"/>
              <a:t>Some promising interventions:</a:t>
            </a:r>
            <a:endParaRPr sz="2600"/>
          </a:p>
          <a:p>
            <a:pPr marL="914400" lvl="1" indent="-355600" algn="l" rtl="0">
              <a:spcBef>
                <a:spcPts val="0"/>
              </a:spcBef>
              <a:spcAft>
                <a:spcPts val="0"/>
              </a:spcAft>
              <a:buSzPts val="2000"/>
              <a:buChar char="○"/>
            </a:pPr>
            <a:r>
              <a:rPr lang="en-US" sz="2100"/>
              <a:t>Conservative sources attached to specific climate change policies</a:t>
            </a:r>
            <a:endParaRPr sz="2100"/>
          </a:p>
          <a:p>
            <a:pPr marL="914400" lvl="1" indent="-355600" algn="l" rtl="0">
              <a:spcBef>
                <a:spcPts val="0"/>
              </a:spcBef>
              <a:spcAft>
                <a:spcPts val="0"/>
              </a:spcAft>
              <a:buSzPts val="2000"/>
              <a:buChar char="○"/>
            </a:pPr>
            <a:r>
              <a:rPr lang="en-US" sz="2100"/>
              <a:t>Moral reframing (though more research is needed)</a:t>
            </a:r>
            <a:endParaRPr sz="2100"/>
          </a:p>
          <a:p>
            <a:pPr marL="457200" lvl="0" indent="0" algn="l" rtl="0">
              <a:lnSpc>
                <a:spcPct val="90000"/>
              </a:lnSpc>
              <a:spcBef>
                <a:spcPts val="1600"/>
              </a:spcBef>
              <a:spcAft>
                <a:spcPts val="0"/>
              </a:spcAft>
              <a:buNone/>
            </a:pPr>
            <a:endParaRPr sz="2600"/>
          </a:p>
          <a:p>
            <a:pPr marL="457200" lvl="0" indent="-355600" algn="l" rtl="0">
              <a:spcBef>
                <a:spcPts val="1600"/>
              </a:spcBef>
              <a:spcAft>
                <a:spcPts val="0"/>
              </a:spcAft>
              <a:buSzPts val="2000"/>
              <a:buChar char="●"/>
            </a:pPr>
            <a:r>
              <a:rPr lang="en-US" sz="2600"/>
              <a:t>The more targeted, the better</a:t>
            </a:r>
            <a:endParaRPr sz="2600"/>
          </a:p>
        </p:txBody>
      </p:sp>
      <p:sp>
        <p:nvSpPr>
          <p:cNvPr id="475" name="Google Shape;475;g10ed6eda432_0_0"/>
          <p:cNvSpPr txBox="1"/>
          <p:nvPr/>
        </p:nvSpPr>
        <p:spPr>
          <a:xfrm>
            <a:off x="10031700" y="6396300"/>
            <a:ext cx="21603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Roboto"/>
                <a:ea typeface="Roboto"/>
                <a:cs typeface="Roboto"/>
                <a:sym typeface="Roboto"/>
              </a:rPr>
              <a:t>Rode &amp; Ditto, 2021</a:t>
            </a:r>
            <a:endParaRPr kumimoji="0" sz="1800" b="0" i="0" u="none" strike="noStrike" kern="0" cap="none" spc="0" normalizeH="0" baseline="0" noProof="0">
              <a:ln>
                <a:noFill/>
              </a:ln>
              <a:solidFill>
                <a:srgbClr val="FFFFFF"/>
              </a:solidFill>
              <a:effectLst/>
              <a:uLnTx/>
              <a:uFillTx/>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Future Directions</a:t>
            </a:r>
            <a:endParaRPr/>
          </a:p>
        </p:txBody>
      </p:sp>
      <p:sp>
        <p:nvSpPr>
          <p:cNvPr id="482" name="Google Shape;482;p4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More targeted interventions (e.g., Goldberg et al., 2021)</a:t>
            </a:r>
            <a:endParaRPr/>
          </a:p>
          <a:p>
            <a:pPr marL="0" lvl="0" indent="0" algn="l" rtl="0">
              <a:lnSpc>
                <a:spcPct val="90000"/>
              </a:lnSpc>
              <a:spcBef>
                <a:spcPts val="1000"/>
              </a:spcBef>
              <a:spcAft>
                <a:spcPts val="0"/>
              </a:spcAft>
              <a:buNone/>
            </a:pPr>
            <a:endParaRPr/>
          </a:p>
          <a:p>
            <a:pPr marL="457200" lvl="0" indent="-342900" algn="l" rtl="0">
              <a:lnSpc>
                <a:spcPct val="90000"/>
              </a:lnSpc>
              <a:spcBef>
                <a:spcPts val="1000"/>
              </a:spcBef>
              <a:spcAft>
                <a:spcPts val="0"/>
              </a:spcAft>
              <a:buSzPts val="1800"/>
              <a:buChar char="●"/>
            </a:pPr>
            <a:r>
              <a:rPr lang="en-US"/>
              <a:t>Investigating policy attitudes</a:t>
            </a:r>
            <a:endParaRPr/>
          </a:p>
          <a:p>
            <a:pPr marL="0" lvl="0" indent="0" algn="l" rtl="0">
              <a:lnSpc>
                <a:spcPct val="90000"/>
              </a:lnSpc>
              <a:spcBef>
                <a:spcPts val="1000"/>
              </a:spcBef>
              <a:spcAft>
                <a:spcPts val="0"/>
              </a:spcAft>
              <a:buNone/>
            </a:pPr>
            <a:endParaRPr/>
          </a:p>
          <a:p>
            <a:pPr marL="457200" lvl="0" indent="-342900" algn="l" rtl="0">
              <a:lnSpc>
                <a:spcPct val="90000"/>
              </a:lnSpc>
              <a:spcBef>
                <a:spcPts val="500"/>
              </a:spcBef>
              <a:spcAft>
                <a:spcPts val="0"/>
              </a:spcAft>
              <a:buSzPts val="1800"/>
              <a:buChar char="●"/>
            </a:pPr>
            <a:r>
              <a:rPr lang="en-US"/>
              <a:t>Other routes to support besides climate change? Where are there areas of agreement?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Thank you!</a:t>
            </a:r>
            <a:endParaRPr/>
          </a:p>
        </p:txBody>
      </p:sp>
      <p:sp>
        <p:nvSpPr>
          <p:cNvPr id="488" name="Google Shape;488;p47"/>
          <p:cNvSpPr txBox="1">
            <a:spLocks noGrp="1"/>
          </p:cNvSpPr>
          <p:nvPr>
            <p:ph type="body" idx="1"/>
          </p:nvPr>
        </p:nvSpPr>
        <p:spPr>
          <a:xfrm>
            <a:off x="906518" y="2179120"/>
            <a:ext cx="3512100" cy="3417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Authors: </a:t>
            </a:r>
            <a:endParaRPr/>
          </a:p>
          <a:p>
            <a:pPr marL="685800" lvl="1" indent="-228600" algn="l" rtl="0">
              <a:lnSpc>
                <a:spcPct val="90000"/>
              </a:lnSpc>
              <a:spcBef>
                <a:spcPts val="500"/>
              </a:spcBef>
              <a:spcAft>
                <a:spcPts val="0"/>
              </a:spcAft>
              <a:buClr>
                <a:schemeClr val="dk1"/>
              </a:buClr>
              <a:buSzPts val="2400"/>
              <a:buChar char="○"/>
            </a:pPr>
            <a:r>
              <a:rPr lang="en-US"/>
              <a:t>Jacob Rode</a:t>
            </a:r>
            <a:endParaRPr/>
          </a:p>
          <a:p>
            <a:pPr marL="685800" lvl="1" indent="-228600" algn="l" rtl="0">
              <a:lnSpc>
                <a:spcPct val="90000"/>
              </a:lnSpc>
              <a:spcBef>
                <a:spcPts val="500"/>
              </a:spcBef>
              <a:spcAft>
                <a:spcPts val="0"/>
              </a:spcAft>
              <a:buClr>
                <a:schemeClr val="dk1"/>
              </a:buClr>
              <a:buSzPts val="2400"/>
              <a:buChar char="○"/>
            </a:pPr>
            <a:r>
              <a:rPr lang="en-US"/>
              <a:t>Amy Dent</a:t>
            </a:r>
            <a:endParaRPr/>
          </a:p>
          <a:p>
            <a:pPr marL="685800" lvl="1" indent="-228600" algn="l" rtl="0">
              <a:lnSpc>
                <a:spcPct val="90000"/>
              </a:lnSpc>
              <a:spcBef>
                <a:spcPts val="500"/>
              </a:spcBef>
              <a:spcAft>
                <a:spcPts val="0"/>
              </a:spcAft>
              <a:buClr>
                <a:schemeClr val="dk1"/>
              </a:buClr>
              <a:buSzPts val="2400"/>
              <a:buChar char="○"/>
            </a:pPr>
            <a:r>
              <a:rPr lang="en-US"/>
              <a:t>Caitlin Benedict</a:t>
            </a:r>
            <a:endParaRPr/>
          </a:p>
          <a:p>
            <a:pPr marL="685800" lvl="1" indent="-228600" algn="l" rtl="0">
              <a:lnSpc>
                <a:spcPct val="90000"/>
              </a:lnSpc>
              <a:spcBef>
                <a:spcPts val="500"/>
              </a:spcBef>
              <a:spcAft>
                <a:spcPts val="0"/>
              </a:spcAft>
              <a:buClr>
                <a:schemeClr val="dk1"/>
              </a:buClr>
              <a:buSzPts val="2400"/>
              <a:buChar char="○"/>
            </a:pPr>
            <a:r>
              <a:rPr lang="en-US"/>
              <a:t>Danny Brosnahan</a:t>
            </a:r>
            <a:endParaRPr/>
          </a:p>
          <a:p>
            <a:pPr marL="685800" lvl="1" indent="-228600" algn="l" rtl="0">
              <a:lnSpc>
                <a:spcPct val="90000"/>
              </a:lnSpc>
              <a:spcBef>
                <a:spcPts val="500"/>
              </a:spcBef>
              <a:spcAft>
                <a:spcPts val="0"/>
              </a:spcAft>
              <a:buClr>
                <a:schemeClr val="dk1"/>
              </a:buClr>
              <a:buSzPts val="2400"/>
              <a:buChar char="○"/>
            </a:pPr>
            <a:r>
              <a:rPr lang="en-US"/>
              <a:t>Ramona Martinez</a:t>
            </a:r>
            <a:endParaRPr/>
          </a:p>
          <a:p>
            <a:pPr marL="685800" lvl="1" indent="-228600" algn="l" rtl="0">
              <a:lnSpc>
                <a:spcPct val="90000"/>
              </a:lnSpc>
              <a:spcBef>
                <a:spcPts val="500"/>
              </a:spcBef>
              <a:spcAft>
                <a:spcPts val="0"/>
              </a:spcAft>
              <a:buClr>
                <a:schemeClr val="dk1"/>
              </a:buClr>
              <a:buSzPts val="2400"/>
              <a:buChar char="○"/>
            </a:pPr>
            <a:r>
              <a:rPr lang="en-US"/>
              <a:t>Peter Ditto</a:t>
            </a:r>
            <a:endParaRPr/>
          </a:p>
        </p:txBody>
      </p:sp>
      <p:pic>
        <p:nvPicPr>
          <p:cNvPr id="489" name="Google Shape;489;p47" descr="Primary Logos // Brand // UCI"/>
          <p:cNvPicPr preferRelativeResize="0"/>
          <p:nvPr/>
        </p:nvPicPr>
        <p:blipFill rotWithShape="1">
          <a:blip r:embed="rId3">
            <a:alphaModFix/>
          </a:blip>
          <a:srcRect/>
          <a:stretch/>
        </p:blipFill>
        <p:spPr>
          <a:xfrm>
            <a:off x="6868673" y="1789027"/>
            <a:ext cx="3712875" cy="28478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8"/>
          <p:cNvSpPr txBox="1">
            <a:spLocks noGrp="1"/>
          </p:cNvSpPr>
          <p:nvPr>
            <p:ph type="title"/>
          </p:nvPr>
        </p:nvSpPr>
        <p:spPr>
          <a:xfrm>
            <a:off x="4716283" y="-66261"/>
            <a:ext cx="2759434" cy="7429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US" sz="4000"/>
              <a:t>References</a:t>
            </a:r>
            <a:endParaRPr/>
          </a:p>
        </p:txBody>
      </p:sp>
      <p:sp>
        <p:nvSpPr>
          <p:cNvPr id="495" name="Google Shape;495;p48"/>
          <p:cNvSpPr txBox="1"/>
          <p:nvPr/>
        </p:nvSpPr>
        <p:spPr>
          <a:xfrm>
            <a:off x="182880" y="478408"/>
            <a:ext cx="12009000" cy="7788600"/>
          </a:xfrm>
          <a:prstGeom prst="rect">
            <a:avLst/>
          </a:prstGeom>
          <a:noFill/>
          <a:ln>
            <a:noFill/>
          </a:ln>
        </p:spPr>
        <p:txBody>
          <a:bodyPr spcFirstLastPara="1" wrap="square" lIns="91425" tIns="45700" rIns="91425" bIns="45700" anchor="t" anchorCtr="0">
            <a:spAutoFit/>
          </a:bodyPr>
          <a:lstStyle/>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Bernauer, T., &amp; McGrath, L. F. (2016). Simple reframing unlikely to boost public support for climate policy.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Nature Climate Change</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6</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(7), 680–683. https://doi.org/10.1038/nclimate2948</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cs typeface="Arial"/>
                <a:sym typeface="Arial"/>
              </a:rPr>
              <a:t>Bolsen, T., Leeper, T. J., &amp; Shapiro, M. A. (2014). Doing what others do: Norms, science, and collective action on global warming. </a:t>
            </a:r>
            <a:r>
              <a:rPr kumimoji="0" lang="en-US" sz="1800" b="0" i="1" u="none" strike="noStrike" kern="0" cap="none" spc="0" normalizeH="0" baseline="0" noProof="0">
                <a:ln>
                  <a:noFill/>
                </a:ln>
                <a:solidFill>
                  <a:srgbClr val="FFFFFF"/>
                </a:solidFill>
                <a:effectLst/>
                <a:uLnTx/>
                <a:uFillTx/>
                <a:latin typeface="Arial"/>
                <a:cs typeface="Arial"/>
                <a:sym typeface="Arial"/>
              </a:rPr>
              <a:t>American Politics Research, 42</a:t>
            </a:r>
            <a:r>
              <a:rPr kumimoji="0" lang="en-US" sz="1800" b="0" i="0" u="none" strike="noStrike" kern="0" cap="none" spc="0" normalizeH="0" baseline="0" noProof="0">
                <a:ln>
                  <a:noFill/>
                </a:ln>
                <a:solidFill>
                  <a:srgbClr val="FFFFFF"/>
                </a:solidFill>
                <a:effectLst/>
                <a:uLnTx/>
                <a:uFillTx/>
                <a:latin typeface="Arial"/>
                <a:cs typeface="Arial"/>
                <a:sym typeface="Arial"/>
              </a:rPr>
              <a:t>(1), 65–89. https://doi.org/10.1177/1532673X13484173</a:t>
            </a: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Campbell, T. H., &amp; Kay, A. C. (2014). Solution aversion: On the relation between ideology and motivated disbelief.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Journal of Personality and Social Psychology</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107</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(5), 809–824. https://doi.org/10.1037/a0037963</a:t>
            </a: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Dixon, G., Hmielowski, J., &amp; Ma, Y. (2017). Improving climate change acceptance among U.S. conservatives through value-based message targeting.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Science Communication, 39</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(4), 520–534. https://doi.org/10.1177/1075547017715473</a:t>
            </a: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Feinberg, M., &amp; Willer, R. (2013). The moral roots of environmental attitudes.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Psychological Science</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24</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(1), 56–62. https://doi.org/10.1177/0956797612449177</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Goldberg, M. H., Gustafson, A., Rosenthal, S. A., &amp; Leiserowitz, A. (2021). Shifting Republican views on climate change through targeted advertising.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Nature Climate Change, 11</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573–577. https://doi.org/10.1038/s41558-021-01070-1</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Hornsey, M. J., Harris, E. A., Bain, P. G., &amp; Fielding, K. S. (2016). Meta-analyses of the determinants and outcomes of belief in climate change.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Nature Climate Change</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6</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622–626. https://doi.org/10.1038/nclimate2943</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9"/>
          <p:cNvSpPr txBox="1">
            <a:spLocks noGrp="1"/>
          </p:cNvSpPr>
          <p:nvPr>
            <p:ph type="title"/>
          </p:nvPr>
        </p:nvSpPr>
        <p:spPr>
          <a:xfrm>
            <a:off x="4795796" y="93262"/>
            <a:ext cx="2600408" cy="7429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a:t>References</a:t>
            </a:r>
            <a:endParaRPr/>
          </a:p>
        </p:txBody>
      </p:sp>
      <p:sp>
        <p:nvSpPr>
          <p:cNvPr id="501" name="Google Shape;501;p49"/>
          <p:cNvSpPr txBox="1"/>
          <p:nvPr/>
        </p:nvSpPr>
        <p:spPr>
          <a:xfrm>
            <a:off x="182880" y="735876"/>
            <a:ext cx="12009000" cy="5910600"/>
          </a:xfrm>
          <a:prstGeom prst="rect">
            <a:avLst/>
          </a:prstGeom>
          <a:noFill/>
          <a:ln>
            <a:noFill/>
          </a:ln>
        </p:spPr>
        <p:txBody>
          <a:bodyPr spcFirstLastPara="1" wrap="square" lIns="91425" tIns="45700" rIns="91425" bIns="45700" anchor="t" anchorCtr="0">
            <a:spAutoFit/>
          </a:bodyPr>
          <a:lstStyle/>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cs typeface="Arial"/>
                <a:sym typeface="Arial"/>
              </a:rPr>
              <a:t>Leiserowitz, A., Maibach, E., Rosenthal, S., Kotcher, J., Bergquist, P., Ballew, M., Goldberg, M., Gustafson, A., &amp; Wang, X. (2020). </a:t>
            </a:r>
            <a:r>
              <a:rPr kumimoji="0" lang="en-US" sz="1800" b="0" i="1" u="none" strike="noStrike" kern="0" cap="none" spc="0" normalizeH="0" baseline="0" noProof="0">
                <a:ln>
                  <a:noFill/>
                </a:ln>
                <a:solidFill>
                  <a:srgbClr val="FFFFFF"/>
                </a:solidFill>
                <a:effectLst/>
                <a:uLnTx/>
                <a:uFillTx/>
                <a:latin typeface="Arial"/>
                <a:cs typeface="Arial"/>
                <a:sym typeface="Arial"/>
              </a:rPr>
              <a:t>Climate change in the American mind: April, 2020</a:t>
            </a:r>
            <a:r>
              <a:rPr kumimoji="0" lang="en-US" sz="1800" b="0" i="0" u="none" strike="noStrike" kern="0" cap="none" spc="0" normalizeH="0" baseline="0" noProof="0">
                <a:ln>
                  <a:noFill/>
                </a:ln>
                <a:solidFill>
                  <a:srgbClr val="FFFFFF"/>
                </a:solidFill>
                <a:effectLst/>
                <a:uLnTx/>
                <a:uFillTx/>
                <a:latin typeface="Arial"/>
                <a:cs typeface="Arial"/>
                <a:sym typeface="Arial"/>
              </a:rPr>
              <a:t>. New Haven, CT: Yale Project on Climate Change Communication. https://climatecommunication.yale.edu/publications/climate-change-in-the-american-mind-april-2020/</a:t>
            </a: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Levine, A. S., &amp; Kline, R. (2017). A new approach for evaluating climate change communication.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Climatic Change</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142</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301–309. https://doi.org/10.1007/s10584-017-1952-x</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McCright, A. M., Charters, M., Dentzman, K., &amp; Dietz, T. (2016). Examining the effectiveness of climate change frames in the face of a climate change denial counter-frame.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Topics in Cognitive Science</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8</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(1), 76–97. https://doi.org/10.1111/tops.12171</a:t>
            </a:r>
            <a:endParaRPr kumimoji="0" sz="14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cs typeface="Arial"/>
                <a:sym typeface="Arial"/>
              </a:rPr>
              <a:t>McCright, A. M., &amp; Dunlap, R. E. (2011). The politicization of climate change and polarization in the American public’s views of global warming, 2001–2010. </a:t>
            </a:r>
            <a:r>
              <a:rPr kumimoji="0" lang="en-US" sz="1800" b="0" i="1" u="none" strike="noStrike" kern="0" cap="none" spc="0" normalizeH="0" baseline="0" noProof="0">
                <a:ln>
                  <a:noFill/>
                </a:ln>
                <a:solidFill>
                  <a:srgbClr val="FFFFFF"/>
                </a:solidFill>
                <a:effectLst/>
                <a:uLnTx/>
                <a:uFillTx/>
                <a:latin typeface="Arial"/>
                <a:cs typeface="Arial"/>
                <a:sym typeface="Arial"/>
              </a:rPr>
              <a:t>The Sociological Quarterly</a:t>
            </a:r>
            <a:r>
              <a:rPr kumimoji="0" lang="en-US" sz="1800" b="0" i="0" u="none" strike="noStrike" kern="0" cap="none" spc="0" normalizeH="0" baseline="0" noProof="0">
                <a:ln>
                  <a:noFill/>
                </a:ln>
                <a:solidFill>
                  <a:srgbClr val="FFFFFF"/>
                </a:solidFill>
                <a:effectLst/>
                <a:uLnTx/>
                <a:uFillTx/>
                <a:latin typeface="Arial"/>
                <a:cs typeface="Arial"/>
                <a:sym typeface="Arial"/>
              </a:rPr>
              <a:t>, </a:t>
            </a:r>
            <a:r>
              <a:rPr kumimoji="0" lang="en-US" sz="1800" b="0" i="1" u="none" strike="noStrike" kern="0" cap="none" spc="0" normalizeH="0" baseline="0" noProof="0">
                <a:ln>
                  <a:noFill/>
                </a:ln>
                <a:solidFill>
                  <a:srgbClr val="FFFFFF"/>
                </a:solidFill>
                <a:effectLst/>
                <a:uLnTx/>
                <a:uFillTx/>
                <a:latin typeface="Arial"/>
                <a:cs typeface="Arial"/>
                <a:sym typeface="Arial"/>
              </a:rPr>
              <a:t>52</a:t>
            </a:r>
            <a:r>
              <a:rPr kumimoji="0" lang="en-US" sz="1800" b="0" i="0" u="none" strike="noStrike" kern="0" cap="none" spc="0" normalizeH="0" baseline="0" noProof="0">
                <a:ln>
                  <a:noFill/>
                </a:ln>
                <a:solidFill>
                  <a:srgbClr val="FFFFFF"/>
                </a:solidFill>
                <a:effectLst/>
                <a:uLnTx/>
                <a:uFillTx/>
                <a:latin typeface="Arial"/>
                <a:cs typeface="Arial"/>
                <a:sym typeface="Arial"/>
              </a:rPr>
              <a:t>(2), 155–194. https://doi.org/10.1111/j.1533-8525.2011.01198.x</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cs typeface="Arial"/>
                <a:sym typeface="Arial"/>
              </a:rPr>
              <a:t>Popovich, N. (2020, February 20). Climate change rises as a public priority. But it’s more partisan than ever. </a:t>
            </a:r>
            <a:r>
              <a:rPr kumimoji="0" lang="en-US" sz="1800" b="0" i="1" u="none" strike="noStrike" kern="0" cap="none" spc="0" normalizeH="0" baseline="0" noProof="0">
                <a:ln>
                  <a:noFill/>
                </a:ln>
                <a:solidFill>
                  <a:srgbClr val="FFFFFF"/>
                </a:solidFill>
                <a:effectLst/>
                <a:uLnTx/>
                <a:uFillTx/>
                <a:latin typeface="Arial"/>
                <a:cs typeface="Arial"/>
                <a:sym typeface="Arial"/>
              </a:rPr>
              <a:t>The New York Times</a:t>
            </a:r>
            <a:r>
              <a:rPr kumimoji="0" lang="en-US" sz="1800" b="0" i="0" u="none" strike="noStrike" kern="0" cap="none" spc="0" normalizeH="0" baseline="0" noProof="0">
                <a:ln>
                  <a:noFill/>
                </a:ln>
                <a:solidFill>
                  <a:srgbClr val="FFFFFF"/>
                </a:solidFill>
                <a:effectLst/>
                <a:uLnTx/>
                <a:uFillTx/>
                <a:latin typeface="Arial"/>
                <a:cs typeface="Arial"/>
                <a:sym typeface="Arial"/>
              </a:rPr>
              <a:t>. Retrieved from https://www.nytimes.com/interactive/2020/02/20/climate/climate-change-polls.html</a:t>
            </a: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0ed61f5652_0_334"/>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Autofit/>
          </a:bodyPr>
          <a:lstStyle/>
          <a:p>
            <a:pPr marL="0" lvl="0" indent="0" algn="ctr" rtl="0">
              <a:lnSpc>
                <a:spcPct val="90000"/>
              </a:lnSpc>
              <a:spcBef>
                <a:spcPts val="0"/>
              </a:spcBef>
              <a:spcAft>
                <a:spcPts val="0"/>
              </a:spcAft>
              <a:buSzPts val="990"/>
              <a:buNone/>
            </a:pPr>
            <a:r>
              <a:rPr lang="en-US" sz="3600"/>
              <a:t>What influences people’s belief in climate change and support for policies to address it?</a:t>
            </a:r>
            <a:endParaRPr sz="576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0"/>
          <p:cNvSpPr txBox="1">
            <a:spLocks noGrp="1"/>
          </p:cNvSpPr>
          <p:nvPr>
            <p:ph type="title"/>
          </p:nvPr>
        </p:nvSpPr>
        <p:spPr>
          <a:xfrm>
            <a:off x="4795796" y="93262"/>
            <a:ext cx="2600408" cy="7429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a:t>References</a:t>
            </a:r>
            <a:endParaRPr/>
          </a:p>
        </p:txBody>
      </p:sp>
      <p:sp>
        <p:nvSpPr>
          <p:cNvPr id="507" name="Google Shape;507;p50"/>
          <p:cNvSpPr txBox="1"/>
          <p:nvPr/>
        </p:nvSpPr>
        <p:spPr>
          <a:xfrm>
            <a:off x="182880" y="735876"/>
            <a:ext cx="12009000" cy="39711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cs typeface="Arial"/>
                <a:sym typeface="Arial"/>
              </a:rPr>
              <a:t>Rode, J. B., &amp; Ditto, P. H. (2021). Can the partisan divide in climate change attitudes be bridged? A review of experimental interventions. In J.-W. van Prooijen (Ed.), </a:t>
            </a:r>
            <a:r>
              <a:rPr kumimoji="0" lang="en-US" sz="1800" b="0" i="1" u="none" strike="noStrike" kern="0" cap="none" spc="0" normalizeH="0" baseline="0" noProof="0">
                <a:ln>
                  <a:noFill/>
                </a:ln>
                <a:solidFill>
                  <a:srgbClr val="FFFFFF"/>
                </a:solidFill>
                <a:effectLst/>
                <a:uLnTx/>
                <a:uFillTx/>
                <a:latin typeface="Arial"/>
                <a:cs typeface="Arial"/>
                <a:sym typeface="Arial"/>
              </a:rPr>
              <a:t>The Psychology of Political Polarization</a:t>
            </a:r>
            <a:r>
              <a:rPr kumimoji="0" lang="en-US" sz="1800" b="0" i="0" u="none" strike="noStrike" kern="0" cap="none" spc="0" normalizeH="0" baseline="0" noProof="0">
                <a:ln>
                  <a:noFill/>
                </a:ln>
                <a:solidFill>
                  <a:srgbClr val="FFFFFF"/>
                </a:solidFill>
                <a:effectLst/>
                <a:uLnTx/>
                <a:uFillTx/>
                <a:latin typeface="Arial"/>
                <a:cs typeface="Arial"/>
                <a:sym typeface="Arial"/>
              </a:rPr>
              <a:t> (1st ed., pp. 149–168). Routledge. https://doi.org/10.4324/9781003042433 </a:t>
            </a:r>
            <a:endParaRPr kumimoji="0" sz="18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Skurka, C., Niederdeppe, J., Romero-Canyas, R., &amp; Acup, D. (2018). Pathways of influence in emotional appeals: Benefits and tradeoffs of using fear or humor to promote climate change-related intentions and risk perceptions.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Journal of Communication</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68</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(1), 169–193. https://doi.org/10.1093/joc/jqx008</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a:p>
            <a:pPr marL="304800" marR="0" lvl="0" indent="-3048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van der Linden, S. L., Leiserowitz, A. A., Feinberg, G. D., &amp; Maibach, E. W. (2015). The scientific consensus on climate change as a gateway belief: Experimental evidence.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PLoS ONE</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a:t>
            </a:r>
            <a:r>
              <a:rPr kumimoji="0" lang="en-US" sz="1800" b="0" i="1" u="none" strike="noStrike" kern="0" cap="none" spc="0" normalizeH="0" baseline="0" noProof="0">
                <a:ln>
                  <a:noFill/>
                </a:ln>
                <a:solidFill>
                  <a:srgbClr val="FFFFFF"/>
                </a:solidFill>
                <a:effectLst/>
                <a:uLnTx/>
                <a:uFillTx/>
                <a:latin typeface="Arial"/>
                <a:ea typeface="Arial"/>
                <a:cs typeface="Arial"/>
                <a:sym typeface="Arial"/>
              </a:rPr>
              <a:t>10</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(2), e0118489. https://doi.org/10.1371/journal.pone.0118489</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83F7C7-4D5C-2B48-9F5A-20EBCFD1FA64}"/>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Some of Justin’s take-aways</a:t>
            </a:r>
          </a:p>
        </p:txBody>
      </p:sp>
      <p:graphicFrame>
        <p:nvGraphicFramePr>
          <p:cNvPr id="5" name="Content Placeholder 2">
            <a:extLst>
              <a:ext uri="{FF2B5EF4-FFF2-40B4-BE49-F238E27FC236}">
                <a16:creationId xmlns:a16="http://schemas.microsoft.com/office/drawing/2014/main" id="{24B49787-2E61-4E44-8928-E2EB41D90CC7}"/>
              </a:ext>
            </a:extLst>
          </p:cNvPr>
          <p:cNvGraphicFramePr>
            <a:graphicFrameLocks noGrp="1"/>
          </p:cNvGraphicFramePr>
          <p:nvPr>
            <p:ph idx="1"/>
            <p:extLst>
              <p:ext uri="{D42A27DB-BD31-4B8C-83A1-F6EECF244321}">
                <p14:modId xmlns:p14="http://schemas.microsoft.com/office/powerpoint/2010/main" val="193059782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3512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8873-9329-CF42-8FB8-2AE9E874F724}"/>
              </a:ext>
            </a:extLst>
          </p:cNvPr>
          <p:cNvSpPr>
            <a:spLocks noGrp="1"/>
          </p:cNvSpPr>
          <p:nvPr>
            <p:ph type="title"/>
          </p:nvPr>
        </p:nvSpPr>
        <p:spPr/>
        <p:txBody>
          <a:bodyPr>
            <a:normAutofit/>
          </a:bodyPr>
          <a:lstStyle/>
          <a:p>
            <a:pPr algn="ctr"/>
            <a:r>
              <a:rPr lang="en-US" sz="4500" b="1" dirty="0">
                <a:solidFill>
                  <a:schemeClr val="accent2"/>
                </a:solidFill>
              </a:rPr>
              <a:t>Breakout in pairs</a:t>
            </a:r>
          </a:p>
        </p:txBody>
      </p:sp>
      <p:sp>
        <p:nvSpPr>
          <p:cNvPr id="3" name="Content Placeholder 2">
            <a:extLst>
              <a:ext uri="{FF2B5EF4-FFF2-40B4-BE49-F238E27FC236}">
                <a16:creationId xmlns:a16="http://schemas.microsoft.com/office/drawing/2014/main" id="{BD791D95-378A-BE4D-86D6-9CA198B6DFFE}"/>
              </a:ext>
            </a:extLst>
          </p:cNvPr>
          <p:cNvSpPr>
            <a:spLocks noGrp="1"/>
          </p:cNvSpPr>
          <p:nvPr>
            <p:ph idx="1"/>
          </p:nvPr>
        </p:nvSpPr>
        <p:spPr>
          <a:xfrm>
            <a:off x="457200" y="1997436"/>
            <a:ext cx="4060209" cy="3609591"/>
          </a:xfrm>
        </p:spPr>
        <p:txBody>
          <a:bodyPr/>
          <a:lstStyle/>
          <a:p>
            <a:pPr marL="0" indent="0" algn="ctr">
              <a:buNone/>
            </a:pPr>
            <a:r>
              <a:rPr lang="en-US" sz="3500" b="1" dirty="0">
                <a:solidFill>
                  <a:schemeClr val="accent1"/>
                </a:solidFill>
              </a:rPr>
              <a:t>“What is one thing you learned today that you will want to apply in your work (and how)?”</a:t>
            </a:r>
            <a:endParaRPr lang="en-US" dirty="0"/>
          </a:p>
        </p:txBody>
      </p:sp>
      <p:sp>
        <p:nvSpPr>
          <p:cNvPr id="5" name="TextBox 4">
            <a:extLst>
              <a:ext uri="{FF2B5EF4-FFF2-40B4-BE49-F238E27FC236}">
                <a16:creationId xmlns:a16="http://schemas.microsoft.com/office/drawing/2014/main" id="{F5CA7518-451C-024F-A6E5-16F17C286EFE}"/>
              </a:ext>
            </a:extLst>
          </p:cNvPr>
          <p:cNvSpPr txBox="1"/>
          <p:nvPr/>
        </p:nvSpPr>
        <p:spPr>
          <a:xfrm>
            <a:off x="457200" y="4849953"/>
            <a:ext cx="3429265" cy="923330"/>
          </a:xfrm>
          <a:prstGeom prst="rect">
            <a:avLst/>
          </a:prstGeom>
          <a:noFill/>
        </p:spPr>
        <p:txBody>
          <a:bodyPr wrap="square">
            <a:spAutoFit/>
          </a:bodyPr>
          <a:lstStyle/>
          <a:p>
            <a:pPr marR="0" lvl="1" algn="ctr">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One person shares for a couple minutes, then switch to the other person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descr="100+ Conversation Pictures | Download Free Images on Unsplash">
            <a:extLst>
              <a:ext uri="{FF2B5EF4-FFF2-40B4-BE49-F238E27FC236}">
                <a16:creationId xmlns:a16="http://schemas.microsoft.com/office/drawing/2014/main" id="{0FC2183A-E008-1C4D-910F-C0D7C10AC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913" y="1393372"/>
            <a:ext cx="7241087" cy="482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946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 y="2427519"/>
            <a:ext cx="12191999" cy="171944"/>
          </a:xfrm>
          <a:prstGeom prst="rect">
            <a:avLst/>
          </a:prstGeom>
        </p:spPr>
      </p:pic>
      <p:sp>
        <p:nvSpPr>
          <p:cNvPr id="2" name="Rectangle 1"/>
          <p:cNvSpPr/>
          <p:nvPr/>
        </p:nvSpPr>
        <p:spPr>
          <a:xfrm>
            <a:off x="3493823" y="3208981"/>
            <a:ext cx="4957126" cy="1815882"/>
          </a:xfrm>
          <a:prstGeom prst="rect">
            <a:avLst/>
          </a:prstGeom>
        </p:spPr>
        <p:txBody>
          <a:bodyPr wrap="none">
            <a:spAutoFit/>
          </a:bodyPr>
          <a:lstStyle/>
          <a:p>
            <a:pPr marL="342900" marR="0" lvl="0" indent="-342900" algn="ctr" defTabSz="914400" rtl="0" eaLnBrk="1" fontAlgn="auto" latinLnBrk="0" hangingPunct="1">
              <a:lnSpc>
                <a:spcPct val="100000"/>
              </a:lnSpc>
              <a:spcBef>
                <a:spcPts val="0"/>
              </a:spcBef>
              <a:spcAft>
                <a:spcPts val="0"/>
              </a:spcAft>
              <a:buClr>
                <a:prstClr val="black"/>
              </a:buClr>
              <a:buSzPct val="100000"/>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radeGothic LT" charset="0"/>
              <a:cs typeface="Calibri" panose="020F0502020204030204" pitchFamily="34" charset="0"/>
              <a:sym typeface="Calibri"/>
            </a:endParaRPr>
          </a:p>
          <a:p>
            <a:pPr marL="342900" marR="0" lvl="0" indent="-342900" algn="ctr" defTabSz="914400" rtl="0" eaLnBrk="1" fontAlgn="auto" latinLnBrk="0" hangingPunct="1">
              <a:lnSpc>
                <a:spcPct val="100000"/>
              </a:lnSpc>
              <a:spcBef>
                <a:spcPts val="0"/>
              </a:spcBef>
              <a:spcAft>
                <a:spcPts val="0"/>
              </a:spcAft>
              <a:buClr>
                <a:prstClr val="black"/>
              </a:buClr>
              <a:buSzPct val="100000"/>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TradeGothic LT" charset="0"/>
                <a:cs typeface="Calibri" panose="020F0502020204030204" pitchFamily="34" charset="0"/>
                <a:sym typeface="Calibri"/>
              </a:rPr>
              <a:t>Justin Rolfe-Redding</a:t>
            </a:r>
          </a:p>
          <a:p>
            <a:pPr marL="342900" marR="0" lvl="0" indent="-342900" algn="ctr" defTabSz="914400" rtl="0" eaLnBrk="1" fontAlgn="auto" latinLnBrk="0" hangingPunct="1">
              <a:lnSpc>
                <a:spcPct val="100000"/>
              </a:lnSpc>
              <a:spcBef>
                <a:spcPts val="0"/>
              </a:spcBef>
              <a:spcAft>
                <a:spcPts val="0"/>
              </a:spcAft>
              <a:buClr>
                <a:prstClr val="black"/>
              </a:buClr>
              <a:buSzPct val="100000"/>
              <a:buFontTx/>
              <a:buNone/>
              <a:tabLst/>
              <a:defRPr/>
            </a:pPr>
            <a:r>
              <a:rPr kumimoji="0" lang="en-US" sz="2800" b="1" i="0" u="none" strike="noStrike" kern="1200" cap="none" spc="0" normalizeH="0" baseline="0" noProof="0" dirty="0" err="1">
                <a:ln>
                  <a:noFill/>
                </a:ln>
                <a:solidFill>
                  <a:srgbClr val="62AA9B"/>
                </a:solidFill>
                <a:effectLst/>
                <a:uLnTx/>
                <a:uFillTx/>
                <a:latin typeface="Calibri" panose="020F0502020204030204" pitchFamily="34" charset="0"/>
                <a:ea typeface="TradeGothic LT" charset="0"/>
                <a:cs typeface="Calibri" panose="020F0502020204030204" pitchFamily="34" charset="0"/>
                <a:sym typeface="Calibri"/>
              </a:rPr>
              <a:t>justin</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TradeGothic LT" charset="0"/>
                <a:cs typeface="Calibri" panose="020F0502020204030204" pitchFamily="34" charset="0"/>
                <a:sym typeface="Calibri"/>
              </a:rPr>
              <a:t>@</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Climate</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Advocacy</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Lab</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.org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radeGothic LT" charset="0"/>
              <a:cs typeface="Calibri" panose="020F0502020204030204" pitchFamily="34" charset="0"/>
              <a:sym typeface="Calibri"/>
            </a:endParaRPr>
          </a:p>
          <a:p>
            <a:pPr marL="342900" marR="0" lvl="0" indent="-342900" algn="ctr" defTabSz="914400" rtl="0" eaLnBrk="1" fontAlgn="auto" latinLnBrk="0" hangingPunct="1">
              <a:lnSpc>
                <a:spcPct val="100000"/>
              </a:lnSpc>
              <a:spcBef>
                <a:spcPts val="0"/>
              </a:spcBef>
              <a:spcAft>
                <a:spcPts val="0"/>
              </a:spcAft>
              <a:buClr>
                <a:prstClr val="black"/>
              </a:buClr>
              <a:buSzPct val="100000"/>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radeGothic LT" charset="0"/>
              <a:cs typeface="Calibri" panose="020F0502020204030204" pitchFamily="34" charset="0"/>
              <a:sym typeface="Calibri"/>
            </a:endParaRPr>
          </a:p>
        </p:txBody>
      </p:sp>
      <p:sp>
        <p:nvSpPr>
          <p:cNvPr id="3" name="TextBox 2">
            <a:extLst>
              <a:ext uri="{FF2B5EF4-FFF2-40B4-BE49-F238E27FC236}">
                <a16:creationId xmlns:a16="http://schemas.microsoft.com/office/drawing/2014/main" id="{09AF8B7A-48FE-9F41-BA29-5F9F39C09D81}"/>
              </a:ext>
            </a:extLst>
          </p:cNvPr>
          <p:cNvSpPr txBox="1"/>
          <p:nvPr/>
        </p:nvSpPr>
        <p:spPr>
          <a:xfrm>
            <a:off x="4125427" y="6304002"/>
            <a:ext cx="4095032"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panose="020F0502020204030204"/>
                <a:ea typeface="+mn-ea"/>
                <a:cs typeface="+mn-cs"/>
              </a:rPr>
              <a:t>Climate</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Advocacy</a:t>
            </a:r>
            <a:r>
              <a:rPr kumimoji="0" lang="en-US" sz="3000" b="1" i="0" u="none" strike="noStrike" kern="1200" cap="none" spc="0" normalizeH="0" baseline="0" noProof="0" dirty="0" err="1">
                <a:ln>
                  <a:noFill/>
                </a:ln>
                <a:solidFill>
                  <a:prstClr val="black"/>
                </a:solidFill>
                <a:effectLst/>
                <a:uLnTx/>
                <a:uFillTx/>
                <a:latin typeface="Calibri" panose="020F0502020204030204"/>
                <a:ea typeface="+mn-ea"/>
                <a:cs typeface="+mn-cs"/>
              </a:rPr>
              <a:t>Lab</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.org</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C61C1542-D1C8-1D4B-B49A-F76AB2E4DA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7138" y="193860"/>
            <a:ext cx="5377723" cy="2070793"/>
          </a:xfrm>
          <a:prstGeom prst="rect">
            <a:avLst/>
          </a:prstGeom>
        </p:spPr>
      </p:pic>
      <p:sp>
        <p:nvSpPr>
          <p:cNvPr id="6" name="TextBox 5">
            <a:extLst>
              <a:ext uri="{FF2B5EF4-FFF2-40B4-BE49-F238E27FC236}">
                <a16:creationId xmlns:a16="http://schemas.microsoft.com/office/drawing/2014/main" id="{949E0BE2-63A8-B048-8371-32F56EBFDEC5}"/>
              </a:ext>
            </a:extLst>
          </p:cNvPr>
          <p:cNvSpPr txBox="1"/>
          <p:nvPr/>
        </p:nvSpPr>
        <p:spPr>
          <a:xfrm>
            <a:off x="8031923" y="6304002"/>
            <a:ext cx="3339376"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rPr>
              <a:t>/become-a-member</a:t>
            </a:r>
          </a:p>
        </p:txBody>
      </p:sp>
      <p:sp>
        <p:nvSpPr>
          <p:cNvPr id="7" name="Rounded Rectangular Callout 6">
            <a:extLst>
              <a:ext uri="{FF2B5EF4-FFF2-40B4-BE49-F238E27FC236}">
                <a16:creationId xmlns:a16="http://schemas.microsoft.com/office/drawing/2014/main" id="{C8C392B4-0C5B-B34E-A661-6711C679D984}"/>
              </a:ext>
            </a:extLst>
          </p:cNvPr>
          <p:cNvSpPr/>
          <p:nvPr/>
        </p:nvSpPr>
        <p:spPr>
          <a:xfrm>
            <a:off x="9125339" y="5159829"/>
            <a:ext cx="2789570" cy="714124"/>
          </a:xfrm>
          <a:prstGeom prst="wedgeRoundRectCallout">
            <a:avLst>
              <a:gd name="adj1" fmla="val -45390"/>
              <a:gd name="adj2" fmla="val 13246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Invite others to apply for Lab membership</a:t>
            </a:r>
          </a:p>
        </p:txBody>
      </p:sp>
    </p:spTree>
    <p:extLst>
      <p:ext uri="{BB962C8B-B14F-4D97-AF65-F5344CB8AC3E}">
        <p14:creationId xmlns:p14="http://schemas.microsoft.com/office/powerpoint/2010/main" val="386846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0921daa8b1_1_0"/>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990"/>
              <a:buNone/>
            </a:pPr>
            <a:r>
              <a:rPr lang="en-US" sz="3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Example</a:t>
            </a:r>
            <a:r>
              <a:rPr lang="en-US" sz="3600"/>
              <a:t> social science experiment</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1942050" y="45500"/>
            <a:ext cx="8307900" cy="950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M</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essaging</a:t>
            </a:r>
            <a:endParaRPr/>
          </a:p>
        </p:txBody>
      </p:sp>
      <p:sp>
        <p:nvSpPr>
          <p:cNvPr id="109" name="Google Shape;109;p6"/>
          <p:cNvSpPr txBox="1"/>
          <p:nvPr/>
        </p:nvSpPr>
        <p:spPr>
          <a:xfrm>
            <a:off x="10000576" y="6488668"/>
            <a:ext cx="212215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Bolson et al., 2014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6"/>
          <p:cNvSpPr txBox="1"/>
          <p:nvPr/>
        </p:nvSpPr>
        <p:spPr>
          <a:xfrm>
            <a:off x="173183" y="1939636"/>
            <a:ext cx="5770418" cy="25853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FFFF"/>
                </a:solidFill>
                <a:effectLst/>
                <a:uLnTx/>
                <a:uFillTx/>
                <a:latin typeface="Arial"/>
                <a:ea typeface="Arial"/>
                <a:cs typeface="Arial"/>
                <a:sym typeface="Arial"/>
              </a:rPr>
              <a:t>Descriptive social norm message: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A recent poll showed that </a:t>
            </a:r>
            <a:r>
              <a:rPr kumimoji="0" lang="en-US" sz="1800" b="0" i="0" u="sng" strike="noStrike" kern="0" cap="none" spc="0" normalizeH="0" baseline="0" noProof="0">
                <a:ln>
                  <a:noFill/>
                </a:ln>
                <a:solidFill>
                  <a:srgbClr val="FFFFFF"/>
                </a:solidFill>
                <a:effectLst/>
                <a:uLnTx/>
                <a:uFillTx/>
                <a:latin typeface="Arial"/>
                <a:ea typeface="Arial"/>
                <a:cs typeface="Arial"/>
                <a:sym typeface="Arial"/>
              </a:rPr>
              <a:t>over 85% of Americans </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believe that the world’s average temperature is rising primarily because of human activities. In addition, </a:t>
            </a:r>
            <a:r>
              <a:rPr kumimoji="0" lang="en-US" sz="1800" b="0" i="0" u="sng" strike="noStrike" kern="0" cap="none" spc="0" normalizeH="0" baseline="0" noProof="0">
                <a:ln>
                  <a:noFill/>
                </a:ln>
                <a:solidFill>
                  <a:srgbClr val="FFFFFF"/>
                </a:solidFill>
                <a:effectLst/>
                <a:uLnTx/>
                <a:uFillTx/>
                <a:latin typeface="Arial"/>
                <a:ea typeface="Arial"/>
                <a:cs typeface="Arial"/>
                <a:sym typeface="Arial"/>
              </a:rPr>
              <a:t>the vast majority of respondents</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said they would consider driving smaller cars, reducing travel, and supporting legislation (e.g., a tax) to reduce the nation’s emission of greenhouse gases.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txBox="1"/>
          <p:nvPr/>
        </p:nvSpPr>
        <p:spPr>
          <a:xfrm>
            <a:off x="138545" y="4822371"/>
            <a:ext cx="5770418" cy="17543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FFFF"/>
                </a:solidFill>
                <a:effectLst/>
                <a:uLnTx/>
                <a:uFillTx/>
                <a:latin typeface="Arial"/>
                <a:ea typeface="Arial"/>
                <a:cs typeface="Arial"/>
                <a:sym typeface="Arial"/>
              </a:rPr>
              <a:t>Descriptive social norm message + injunctive social norm message: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…Respondents said the most important reason for taking these actions is because it is </a:t>
            </a:r>
            <a:r>
              <a:rPr kumimoji="0" lang="en-US" sz="1800" b="0" i="0" u="sng" strike="noStrike" kern="0" cap="none" spc="0" normalizeH="0" baseline="0" noProof="0">
                <a:ln>
                  <a:noFill/>
                </a:ln>
                <a:solidFill>
                  <a:srgbClr val="FFFFFF"/>
                </a:solidFill>
                <a:effectLst/>
                <a:uLnTx/>
                <a:uFillTx/>
                <a:latin typeface="Arial"/>
                <a:ea typeface="Arial"/>
                <a:cs typeface="Arial"/>
                <a:sym typeface="Arial"/>
              </a:rPr>
              <a:t>“the right thing to do for all of us.”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6"/>
          <p:cNvSpPr txBox="1"/>
          <p:nvPr/>
        </p:nvSpPr>
        <p:spPr>
          <a:xfrm>
            <a:off x="1222663" y="995893"/>
            <a:ext cx="3602182" cy="8309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“Pro”: others are willing to take action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6"/>
          <p:cNvSpPr txBox="1"/>
          <p:nvPr/>
        </p:nvSpPr>
        <p:spPr>
          <a:xfrm>
            <a:off x="7498774" y="995893"/>
            <a:ext cx="3602181" cy="8309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“Con”: others are not willing to take action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6"/>
          <p:cNvSpPr txBox="1"/>
          <p:nvPr/>
        </p:nvSpPr>
        <p:spPr>
          <a:xfrm>
            <a:off x="6414656" y="1912585"/>
            <a:ext cx="5770418" cy="25853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FFFF"/>
                </a:solidFill>
                <a:effectLst/>
                <a:uLnTx/>
                <a:uFillTx/>
                <a:latin typeface="Arial"/>
                <a:ea typeface="Arial"/>
                <a:cs typeface="Arial"/>
                <a:sym typeface="Arial"/>
              </a:rPr>
              <a:t>Descriptive social norm message: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A recent poll showed that </a:t>
            </a:r>
            <a:r>
              <a:rPr kumimoji="0" lang="en-US" sz="1800" b="0" i="0" u="sng" strike="noStrike" kern="0" cap="none" spc="0" normalizeH="0" baseline="0" noProof="0">
                <a:ln>
                  <a:noFill/>
                </a:ln>
                <a:solidFill>
                  <a:srgbClr val="FFFFFF"/>
                </a:solidFill>
                <a:effectLst/>
                <a:uLnTx/>
                <a:uFillTx/>
                <a:latin typeface="Arial"/>
                <a:ea typeface="Arial"/>
                <a:cs typeface="Arial"/>
                <a:sym typeface="Arial"/>
              </a:rPr>
              <a:t>less than 15% of Americans </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believe that the world’s average temperature is rising primarily because of human activities. In addition, </a:t>
            </a:r>
            <a:r>
              <a:rPr kumimoji="0" lang="en-US" sz="1800" b="0" i="0" u="sng" strike="noStrike" kern="0" cap="none" spc="0" normalizeH="0" baseline="0" noProof="0">
                <a:ln>
                  <a:noFill/>
                </a:ln>
                <a:solidFill>
                  <a:srgbClr val="FFFFFF"/>
                </a:solidFill>
                <a:effectLst/>
                <a:uLnTx/>
                <a:uFillTx/>
                <a:latin typeface="Arial"/>
                <a:ea typeface="Arial"/>
                <a:cs typeface="Arial"/>
                <a:sym typeface="Arial"/>
              </a:rPr>
              <a:t>only a small minority of respondents </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said they would consider driving smaller cars, reducing travel, and supporting legislation (e.g., a tax) to reduce the nation’s emission of greenhouse gases.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6"/>
          <p:cNvSpPr txBox="1"/>
          <p:nvPr/>
        </p:nvSpPr>
        <p:spPr>
          <a:xfrm>
            <a:off x="6414656" y="4679516"/>
            <a:ext cx="5770418" cy="203132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FFFF"/>
                </a:solidFill>
                <a:effectLst/>
                <a:uLnTx/>
                <a:uFillTx/>
                <a:latin typeface="Arial"/>
                <a:ea typeface="Arial"/>
                <a:cs typeface="Arial"/>
                <a:sym typeface="Arial"/>
              </a:rPr>
              <a:t>Descriptive social norm message + injunctive social norm message: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…Respondents said the main reason they are unwilling to take these actions is because reducing our standards of living is the </a:t>
            </a:r>
            <a:r>
              <a:rPr kumimoji="0" lang="en-US" sz="1800" b="0" i="0" u="sng" strike="noStrike" kern="0" cap="none" spc="0" normalizeH="0" baseline="0" noProof="0">
                <a:ln>
                  <a:noFill/>
                </a:ln>
                <a:solidFill>
                  <a:srgbClr val="FFFFFF"/>
                </a:solidFill>
                <a:effectLst/>
                <a:uLnTx/>
                <a:uFillTx/>
                <a:latin typeface="Arial"/>
                <a:ea typeface="Arial"/>
                <a:cs typeface="Arial"/>
                <a:sym typeface="Arial"/>
              </a:rPr>
              <a:t>“wrong thing to do.”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7"/>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517C"/>
              </a:solidFill>
              <a:effectLst/>
              <a:uLnTx/>
              <a:uFillTx/>
              <a:latin typeface="Arial"/>
              <a:ea typeface="Arial"/>
              <a:cs typeface="Arial"/>
              <a:sym typeface="Arial"/>
            </a:endParaRPr>
          </a:p>
        </p:txBody>
      </p:sp>
      <p:pic>
        <p:nvPicPr>
          <p:cNvPr id="121" name="Google Shape;121;p7" descr="Why Do People Act Differently in Groups Than They Do Alone? | Walden  University"/>
          <p:cNvPicPr preferRelativeResize="0"/>
          <p:nvPr/>
        </p:nvPicPr>
        <p:blipFill rotWithShape="1">
          <a:blip r:embed="rId3">
            <a:alphaModFix/>
          </a:blip>
          <a:srcRect b="18"/>
          <a:stretch/>
        </p:blipFill>
        <p:spPr>
          <a:xfrm>
            <a:off x="0" y="2519222"/>
            <a:ext cx="3208222" cy="1804625"/>
          </a:xfrm>
          <a:prstGeom prst="rect">
            <a:avLst/>
          </a:prstGeom>
          <a:noFill/>
          <a:ln>
            <a:noFill/>
          </a:ln>
        </p:spPr>
      </p:pic>
      <p:cxnSp>
        <p:nvCxnSpPr>
          <p:cNvPr id="122" name="Google Shape;122;p7"/>
          <p:cNvCxnSpPr>
            <a:stCxn id="121" idx="3"/>
          </p:cNvCxnSpPr>
          <p:nvPr/>
        </p:nvCxnSpPr>
        <p:spPr>
          <a:xfrm rot="10800000" flipH="1">
            <a:off x="3208222" y="3388535"/>
            <a:ext cx="1690800" cy="33000"/>
          </a:xfrm>
          <a:prstGeom prst="straightConnector1">
            <a:avLst/>
          </a:prstGeom>
          <a:noFill/>
          <a:ln w="50800" cap="flat" cmpd="sng">
            <a:solidFill>
              <a:schemeClr val="dk1"/>
            </a:solidFill>
            <a:prstDash val="solid"/>
            <a:miter lim="800000"/>
            <a:headEnd type="none" w="sm" len="sm"/>
            <a:tailEnd type="triangle" w="med" len="med"/>
          </a:ln>
        </p:spPr>
      </p:cxnSp>
      <p:sp>
        <p:nvSpPr>
          <p:cNvPr id="123" name="Google Shape;123;p7"/>
          <p:cNvSpPr/>
          <p:nvPr/>
        </p:nvSpPr>
        <p:spPr>
          <a:xfrm>
            <a:off x="4881562" y="547255"/>
            <a:ext cx="2428875" cy="828675"/>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517C"/>
              </a:solidFill>
              <a:effectLst/>
              <a:uLnTx/>
              <a:uFillTx/>
              <a:latin typeface="Arial"/>
              <a:ea typeface="Arial"/>
              <a:cs typeface="Arial"/>
              <a:sym typeface="Arial"/>
            </a:endParaRPr>
          </a:p>
        </p:txBody>
      </p:sp>
      <p:sp>
        <p:nvSpPr>
          <p:cNvPr id="124" name="Google Shape;124;p7"/>
          <p:cNvSpPr txBox="1"/>
          <p:nvPr/>
        </p:nvSpPr>
        <p:spPr>
          <a:xfrm>
            <a:off x="4881562" y="651164"/>
            <a:ext cx="2428875"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Control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(no message)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7"/>
          <p:cNvSpPr/>
          <p:nvPr/>
        </p:nvSpPr>
        <p:spPr>
          <a:xfrm>
            <a:off x="4876799" y="1768982"/>
            <a:ext cx="2428875" cy="828675"/>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517C"/>
              </a:solidFill>
              <a:effectLst/>
              <a:uLnTx/>
              <a:uFillTx/>
              <a:latin typeface="Arial"/>
              <a:ea typeface="Arial"/>
              <a:cs typeface="Arial"/>
              <a:sym typeface="Arial"/>
            </a:endParaRPr>
          </a:p>
        </p:txBody>
      </p:sp>
      <p:sp>
        <p:nvSpPr>
          <p:cNvPr id="126" name="Google Shape;126;p7"/>
          <p:cNvSpPr txBox="1"/>
          <p:nvPr/>
        </p:nvSpPr>
        <p:spPr>
          <a:xfrm>
            <a:off x="4876799" y="1872891"/>
            <a:ext cx="2428875"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Pro: Descriptive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social norm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7"/>
          <p:cNvSpPr/>
          <p:nvPr/>
        </p:nvSpPr>
        <p:spPr>
          <a:xfrm>
            <a:off x="4890325" y="2986953"/>
            <a:ext cx="2428875" cy="828675"/>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517C"/>
              </a:solidFill>
              <a:effectLst/>
              <a:uLnTx/>
              <a:uFillTx/>
              <a:latin typeface="Arial"/>
              <a:ea typeface="Arial"/>
              <a:cs typeface="Arial"/>
              <a:sym typeface="Arial"/>
            </a:endParaRPr>
          </a:p>
        </p:txBody>
      </p:sp>
      <p:sp>
        <p:nvSpPr>
          <p:cNvPr id="128" name="Google Shape;128;p7"/>
          <p:cNvSpPr txBox="1"/>
          <p:nvPr/>
        </p:nvSpPr>
        <p:spPr>
          <a:xfrm>
            <a:off x="4818835" y="3065388"/>
            <a:ext cx="2572512"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Pro: Descriptive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social norm + injunctive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7"/>
          <p:cNvSpPr/>
          <p:nvPr/>
        </p:nvSpPr>
        <p:spPr>
          <a:xfrm>
            <a:off x="4890325" y="4283359"/>
            <a:ext cx="2428875" cy="828675"/>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517C"/>
              </a:solidFill>
              <a:effectLst/>
              <a:uLnTx/>
              <a:uFillTx/>
              <a:latin typeface="Arial"/>
              <a:ea typeface="Arial"/>
              <a:cs typeface="Arial"/>
              <a:sym typeface="Arial"/>
            </a:endParaRPr>
          </a:p>
        </p:txBody>
      </p:sp>
      <p:sp>
        <p:nvSpPr>
          <p:cNvPr id="130" name="Google Shape;130;p7"/>
          <p:cNvSpPr txBox="1"/>
          <p:nvPr/>
        </p:nvSpPr>
        <p:spPr>
          <a:xfrm>
            <a:off x="4890325" y="4387268"/>
            <a:ext cx="2428875"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Con: Descriptive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social norm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7"/>
          <p:cNvSpPr/>
          <p:nvPr/>
        </p:nvSpPr>
        <p:spPr>
          <a:xfrm>
            <a:off x="4890325" y="5579765"/>
            <a:ext cx="2428875" cy="828675"/>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517C"/>
              </a:solidFill>
              <a:effectLst/>
              <a:uLnTx/>
              <a:uFillTx/>
              <a:latin typeface="Arial"/>
              <a:ea typeface="Arial"/>
              <a:cs typeface="Arial"/>
              <a:sym typeface="Arial"/>
            </a:endParaRPr>
          </a:p>
        </p:txBody>
      </p:sp>
      <p:sp>
        <p:nvSpPr>
          <p:cNvPr id="132" name="Google Shape;132;p7"/>
          <p:cNvSpPr txBox="1"/>
          <p:nvPr/>
        </p:nvSpPr>
        <p:spPr>
          <a:xfrm>
            <a:off x="4818506" y="5690754"/>
            <a:ext cx="2572512"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Con: Descriptive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social norm + injunctive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33" name="Google Shape;133;p7"/>
          <p:cNvCxnSpPr>
            <a:stCxn id="121" idx="3"/>
            <a:endCxn id="124" idx="1"/>
          </p:cNvCxnSpPr>
          <p:nvPr/>
        </p:nvCxnSpPr>
        <p:spPr>
          <a:xfrm rot="10800000" flipH="1">
            <a:off x="3208222" y="974435"/>
            <a:ext cx="1673400" cy="2447100"/>
          </a:xfrm>
          <a:prstGeom prst="straightConnector1">
            <a:avLst/>
          </a:prstGeom>
          <a:noFill/>
          <a:ln w="50800" cap="flat" cmpd="sng">
            <a:solidFill>
              <a:schemeClr val="dk1"/>
            </a:solidFill>
            <a:prstDash val="solid"/>
            <a:miter lim="800000"/>
            <a:headEnd type="none" w="sm" len="sm"/>
            <a:tailEnd type="triangle" w="med" len="med"/>
          </a:ln>
        </p:spPr>
      </p:cxnSp>
      <p:cxnSp>
        <p:nvCxnSpPr>
          <p:cNvPr id="134" name="Google Shape;134;p7"/>
          <p:cNvCxnSpPr>
            <a:stCxn id="121" idx="3"/>
            <a:endCxn id="126" idx="1"/>
          </p:cNvCxnSpPr>
          <p:nvPr/>
        </p:nvCxnSpPr>
        <p:spPr>
          <a:xfrm rot="10800000" flipH="1">
            <a:off x="3208222" y="2196035"/>
            <a:ext cx="1668600" cy="1225500"/>
          </a:xfrm>
          <a:prstGeom prst="straightConnector1">
            <a:avLst/>
          </a:prstGeom>
          <a:noFill/>
          <a:ln w="50800" cap="flat" cmpd="sng">
            <a:solidFill>
              <a:schemeClr val="dk1"/>
            </a:solidFill>
            <a:prstDash val="solid"/>
            <a:miter lim="800000"/>
            <a:headEnd type="none" w="sm" len="sm"/>
            <a:tailEnd type="triangle" w="med" len="med"/>
          </a:ln>
        </p:spPr>
      </p:cxnSp>
      <p:cxnSp>
        <p:nvCxnSpPr>
          <p:cNvPr id="135" name="Google Shape;135;p7"/>
          <p:cNvCxnSpPr>
            <a:stCxn id="121" idx="3"/>
            <a:endCxn id="130" idx="1"/>
          </p:cNvCxnSpPr>
          <p:nvPr/>
        </p:nvCxnSpPr>
        <p:spPr>
          <a:xfrm>
            <a:off x="3208222" y="3421535"/>
            <a:ext cx="1682100" cy="1288800"/>
          </a:xfrm>
          <a:prstGeom prst="straightConnector1">
            <a:avLst/>
          </a:prstGeom>
          <a:noFill/>
          <a:ln w="50800" cap="flat" cmpd="sng">
            <a:solidFill>
              <a:schemeClr val="dk1"/>
            </a:solidFill>
            <a:prstDash val="solid"/>
            <a:miter lim="800000"/>
            <a:headEnd type="none" w="sm" len="sm"/>
            <a:tailEnd type="triangle" w="med" len="med"/>
          </a:ln>
        </p:spPr>
      </p:cxnSp>
      <p:cxnSp>
        <p:nvCxnSpPr>
          <p:cNvPr id="136" name="Google Shape;136;p7"/>
          <p:cNvCxnSpPr>
            <a:stCxn id="121" idx="3"/>
          </p:cNvCxnSpPr>
          <p:nvPr/>
        </p:nvCxnSpPr>
        <p:spPr>
          <a:xfrm>
            <a:off x="3208222" y="3421535"/>
            <a:ext cx="1682100" cy="2598300"/>
          </a:xfrm>
          <a:prstGeom prst="straightConnector1">
            <a:avLst/>
          </a:prstGeom>
          <a:noFill/>
          <a:ln w="50800" cap="flat" cmpd="sng">
            <a:solidFill>
              <a:schemeClr val="dk1"/>
            </a:solidFill>
            <a:prstDash val="solid"/>
            <a:miter lim="800000"/>
            <a:headEnd type="none" w="sm" len="sm"/>
            <a:tailEnd type="triangle" w="med" len="med"/>
          </a:ln>
        </p:spPr>
      </p:cxnSp>
      <p:cxnSp>
        <p:nvCxnSpPr>
          <p:cNvPr id="137" name="Google Shape;137;p7"/>
          <p:cNvCxnSpPr/>
          <p:nvPr/>
        </p:nvCxnSpPr>
        <p:spPr>
          <a:xfrm>
            <a:off x="7620000" y="3429000"/>
            <a:ext cx="1590725" cy="0"/>
          </a:xfrm>
          <a:prstGeom prst="straightConnector1">
            <a:avLst/>
          </a:prstGeom>
          <a:noFill/>
          <a:ln w="114300" cap="flat" cmpd="sng">
            <a:solidFill>
              <a:schemeClr val="dk1"/>
            </a:solidFill>
            <a:prstDash val="solid"/>
            <a:miter lim="800000"/>
            <a:headEnd type="none" w="sm" len="sm"/>
            <a:tailEnd type="triangle" w="med" len="med"/>
          </a:ln>
        </p:spPr>
      </p:cxnSp>
      <p:sp>
        <p:nvSpPr>
          <p:cNvPr id="138" name="Google Shape;138;p7"/>
          <p:cNvSpPr/>
          <p:nvPr/>
        </p:nvSpPr>
        <p:spPr>
          <a:xfrm>
            <a:off x="9443556" y="1203638"/>
            <a:ext cx="2428875" cy="4435791"/>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517C"/>
              </a:solidFill>
              <a:effectLst/>
              <a:uLnTx/>
              <a:uFillTx/>
              <a:latin typeface="Arial"/>
              <a:ea typeface="Arial"/>
              <a:cs typeface="Arial"/>
              <a:sym typeface="Arial"/>
            </a:endParaRPr>
          </a:p>
        </p:txBody>
      </p:sp>
      <p:sp>
        <p:nvSpPr>
          <p:cNvPr id="139" name="Google Shape;139;p7"/>
          <p:cNvSpPr txBox="1"/>
          <p:nvPr/>
        </p:nvSpPr>
        <p:spPr>
          <a:xfrm>
            <a:off x="9443555" y="1831629"/>
            <a:ext cx="2428875" cy="31393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FFFF"/>
                </a:solidFill>
                <a:effectLst/>
                <a:uLnTx/>
                <a:uFillTx/>
                <a:latin typeface="Arial"/>
                <a:ea typeface="Arial"/>
                <a:cs typeface="Arial"/>
                <a:sym typeface="Arial"/>
              </a:rPr>
              <a:t>Outcomes: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Belief in climate change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Belief that climate change is human-caused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Support for a carbon emissions cap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8"/>
          <p:cNvPicPr preferRelativeResize="0"/>
          <p:nvPr/>
        </p:nvPicPr>
        <p:blipFill rotWithShape="1">
          <a:blip r:embed="rId3">
            <a:alphaModFix/>
          </a:blip>
          <a:srcRect/>
          <a:stretch/>
        </p:blipFill>
        <p:spPr>
          <a:xfrm>
            <a:off x="97025" y="0"/>
            <a:ext cx="6677805" cy="6858000"/>
          </a:xfrm>
          <a:prstGeom prst="rect">
            <a:avLst/>
          </a:prstGeom>
          <a:noFill/>
          <a:ln>
            <a:noFill/>
          </a:ln>
        </p:spPr>
      </p:pic>
      <p:sp>
        <p:nvSpPr>
          <p:cNvPr id="145" name="Google Shape;145;p8"/>
          <p:cNvSpPr txBox="1"/>
          <p:nvPr/>
        </p:nvSpPr>
        <p:spPr>
          <a:xfrm>
            <a:off x="8215270" y="982176"/>
            <a:ext cx="3300455" cy="48936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Effectiveness</a:t>
            </a:r>
            <a:r>
              <a:rPr kumimoji="0" lang="en-US" sz="2400" b="0" i="0" u="none" strike="noStrike" kern="0" cap="none" spc="0" normalizeH="0" baseline="0" noProof="0">
                <a:ln>
                  <a:noFill/>
                </a:ln>
                <a:solidFill>
                  <a:srgbClr val="FFFFFF"/>
                </a:solidFill>
                <a:effectLst/>
                <a:uLnTx/>
                <a:uFillTx/>
                <a:latin typeface="Arial"/>
                <a:ea typeface="Arial"/>
                <a:cs typeface="Arial"/>
                <a:sym typeface="Arial"/>
              </a:rPr>
              <a: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ea typeface="Arial"/>
                <a:cs typeface="Arial"/>
                <a:sym typeface="Arial"/>
              </a:rPr>
              <a:t>Difference in outcomes between treatment and control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ea typeface="Arial"/>
                <a:cs typeface="Arial"/>
                <a:sym typeface="Arial"/>
              </a:rPr>
              <a:t>More effective: higher average score in treatment than control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ea typeface="Arial"/>
                <a:cs typeface="Arial"/>
                <a:sym typeface="Arial"/>
              </a:rPr>
              <a:t>Less effective: lower average score in treatment than control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8"/>
          <p:cNvSpPr/>
          <p:nvPr/>
        </p:nvSpPr>
        <p:spPr>
          <a:xfrm>
            <a:off x="97025" y="3428999"/>
            <a:ext cx="6844102" cy="3429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517C"/>
              </a:solidFill>
              <a:effectLst/>
              <a:uLnTx/>
              <a:uFillTx/>
              <a:latin typeface="Arial"/>
              <a:ea typeface="Arial"/>
              <a:cs typeface="Arial"/>
              <a:sym typeface="Arial"/>
            </a:endParaRPr>
          </a:p>
        </p:txBody>
      </p:sp>
      <p:sp>
        <p:nvSpPr>
          <p:cNvPr id="147" name="Google Shape;147;p8"/>
          <p:cNvSpPr/>
          <p:nvPr/>
        </p:nvSpPr>
        <p:spPr>
          <a:xfrm rot="-5400000">
            <a:off x="1911388" y="1479946"/>
            <a:ext cx="163011" cy="1243450"/>
          </a:xfrm>
          <a:prstGeom prst="leftBracket">
            <a:avLst>
              <a:gd name="adj" fmla="val 8333"/>
            </a:avLst>
          </a:prstGeom>
          <a:no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8" name="Google Shape;148;p8"/>
          <p:cNvSpPr/>
          <p:nvPr/>
        </p:nvSpPr>
        <p:spPr>
          <a:xfrm rot="-5400000">
            <a:off x="2510057" y="1147978"/>
            <a:ext cx="108672" cy="2386447"/>
          </a:xfrm>
          <a:prstGeom prst="leftBracket">
            <a:avLst>
              <a:gd name="adj" fmla="val 8333"/>
            </a:avLst>
          </a:prstGeom>
          <a:no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9" name="Google Shape;149;p8"/>
          <p:cNvSpPr/>
          <p:nvPr/>
        </p:nvSpPr>
        <p:spPr>
          <a:xfrm rot="-5400000">
            <a:off x="3124419" y="745977"/>
            <a:ext cx="108672" cy="3615172"/>
          </a:xfrm>
          <a:prstGeom prst="leftBracket">
            <a:avLst>
              <a:gd name="adj" fmla="val 8333"/>
            </a:avLst>
          </a:prstGeom>
          <a:no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0" name="Google Shape;150;p8"/>
          <p:cNvSpPr/>
          <p:nvPr/>
        </p:nvSpPr>
        <p:spPr>
          <a:xfrm rot="-5400000">
            <a:off x="3679251" y="443673"/>
            <a:ext cx="108672" cy="4724831"/>
          </a:xfrm>
          <a:prstGeom prst="leftBracket">
            <a:avLst>
              <a:gd name="adj" fmla="val 8333"/>
            </a:avLst>
          </a:prstGeom>
          <a:no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1" name="Google Shape;151;p8"/>
          <p:cNvSpPr/>
          <p:nvPr/>
        </p:nvSpPr>
        <p:spPr>
          <a:xfrm rot="5400000">
            <a:off x="2101885" y="-111814"/>
            <a:ext cx="163013" cy="1119621"/>
          </a:xfrm>
          <a:prstGeom prst="leftBracket">
            <a:avLst>
              <a:gd name="adj" fmla="val 8333"/>
            </a:avLst>
          </a:prstGeom>
          <a:noFill/>
          <a:ln w="254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2" name="Google Shape;152;p8"/>
          <p:cNvSpPr/>
          <p:nvPr/>
        </p:nvSpPr>
        <p:spPr>
          <a:xfrm>
            <a:off x="4557713" y="5400675"/>
            <a:ext cx="742950" cy="728663"/>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517C"/>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1"/>
                                          </p:stCondLst>
                                        </p:cTn>
                                        <p:tgtEl>
                                          <p:spTgt spid="14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26">
      <a:dk1>
        <a:sysClr val="windowText" lastClr="000000"/>
      </a:dk1>
      <a:lt1>
        <a:sysClr val="window" lastClr="FFFFFF"/>
      </a:lt1>
      <a:dk2>
        <a:srgbClr val="44546A"/>
      </a:dk2>
      <a:lt2>
        <a:srgbClr val="E7E6E6"/>
      </a:lt2>
      <a:accent1>
        <a:srgbClr val="D5643B"/>
      </a:accent1>
      <a:accent2>
        <a:srgbClr val="48AF9C"/>
      </a:accent2>
      <a:accent3>
        <a:srgbClr val="3D3126"/>
      </a:accent3>
      <a:accent4>
        <a:srgbClr val="FFC000"/>
      </a:accent4>
      <a:accent5>
        <a:srgbClr val="0563C1"/>
      </a:accent5>
      <a:accent6>
        <a:srgbClr val="70AD47"/>
      </a:accent6>
      <a:hlink>
        <a:srgbClr val="0563C1"/>
      </a:hlink>
      <a:folHlink>
        <a:srgbClr val="954F72"/>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Custom 26">
      <a:dk1>
        <a:sysClr val="windowText" lastClr="000000"/>
      </a:dk1>
      <a:lt1>
        <a:sysClr val="window" lastClr="FFFFFF"/>
      </a:lt1>
      <a:dk2>
        <a:srgbClr val="44546A"/>
      </a:dk2>
      <a:lt2>
        <a:srgbClr val="E7E6E6"/>
      </a:lt2>
      <a:accent1>
        <a:srgbClr val="D5643B"/>
      </a:accent1>
      <a:accent2>
        <a:srgbClr val="48AF9C"/>
      </a:accent2>
      <a:accent3>
        <a:srgbClr val="3D3126"/>
      </a:accent3>
      <a:accent4>
        <a:srgbClr val="FFC000"/>
      </a:accent4>
      <a:accent5>
        <a:srgbClr val="0563C1"/>
      </a:accent5>
      <a:accent6>
        <a:srgbClr val="70AD47"/>
      </a:accent6>
      <a:hlink>
        <a:srgbClr val="0563C1"/>
      </a:hlink>
      <a:folHlink>
        <a:srgbClr val="954F72"/>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EC53D1A0E01342993D705AD2212818" ma:contentTypeVersion="13" ma:contentTypeDescription="Create a new document." ma:contentTypeScope="" ma:versionID="6c4dda6404c074cadab57c858e1c1dcc">
  <xsd:schema xmlns:xsd="http://www.w3.org/2001/XMLSchema" xmlns:xs="http://www.w3.org/2001/XMLSchema" xmlns:p="http://schemas.microsoft.com/office/2006/metadata/properties" xmlns:ns2="c6c21c5f-a56f-41fb-92c2-291a71fa5b0b" xmlns:ns3="f3ae4642-1ee8-48f0-8f4a-14ea6422c1a4" targetNamespace="http://schemas.microsoft.com/office/2006/metadata/properties" ma:root="true" ma:fieldsID="a0c5bb101cde26acd69994cf76d4f151" ns2:_="" ns3:_="">
    <xsd:import namespace="c6c21c5f-a56f-41fb-92c2-291a71fa5b0b"/>
    <xsd:import namespace="f3ae4642-1ee8-48f0-8f4a-14ea6422c1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c21c5f-a56f-41fb-92c2-291a71fa5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ae4642-1ee8-48f0-8f4a-14ea6422c1a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1921F5-E457-483A-BADB-4FB34F812F6C}">
  <ds:schemaRefs>
    <ds:schemaRef ds:uri="http://schemas.microsoft.com/sharepoint/v3/contenttype/forms"/>
  </ds:schemaRefs>
</ds:datastoreItem>
</file>

<file path=customXml/itemProps2.xml><?xml version="1.0" encoding="utf-8"?>
<ds:datastoreItem xmlns:ds="http://schemas.openxmlformats.org/officeDocument/2006/customXml" ds:itemID="{DC0FF508-BF34-40B8-A693-FE25B52E2462}">
  <ds:schemaRefs>
    <ds:schemaRef ds:uri="c6c21c5f-a56f-41fb-92c2-291a71fa5b0b"/>
    <ds:schemaRef ds:uri="f3ae4642-1ee8-48f0-8f4a-14ea6422c1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C636DC-5965-40A0-87DE-938AC1D2D813}">
  <ds:schemaRefs>
    <ds:schemaRef ds:uri="f3ae4642-1ee8-48f0-8f4a-14ea6422c1a4"/>
    <ds:schemaRef ds:uri="http://www.w3.org/XML/1998/namespace"/>
    <ds:schemaRef ds:uri="c6c21c5f-a56f-41fb-92c2-291a71fa5b0b"/>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729</TotalTime>
  <Words>3107</Words>
  <Application>Microsoft Macintosh PowerPoint</Application>
  <PresentationFormat>Widescreen</PresentationFormat>
  <Paragraphs>430</Paragraphs>
  <Slides>53</Slides>
  <Notes>51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53</vt:i4>
      </vt:variant>
    </vt:vector>
  </HeadingPairs>
  <TitlesOfParts>
    <vt:vector size="63" baseType="lpstr">
      <vt:lpstr>Arial</vt:lpstr>
      <vt:lpstr>Calibri</vt:lpstr>
      <vt:lpstr>Calibri Light</vt:lpstr>
      <vt:lpstr>Helvetica Neue Regular</vt:lpstr>
      <vt:lpstr>Roboto</vt:lpstr>
      <vt:lpstr>Roboto Slab</vt:lpstr>
      <vt:lpstr>1_Office Theme</vt:lpstr>
      <vt:lpstr>5_Office Theme</vt:lpstr>
      <vt:lpstr>Office Theme</vt:lpstr>
      <vt:lpstr>Marina</vt:lpstr>
      <vt:lpstr>Insights from 76 Climate Persuasion Tests   With Jacob B. Rode  &amp;  Caitlin N. Benedict  Thursday, January 20th, 2022</vt:lpstr>
      <vt:lpstr>PowerPoint Presentation</vt:lpstr>
      <vt:lpstr>What we’ll cover today</vt:lpstr>
      <vt:lpstr>Influencing climate change attitudes: A systematic review and meta-analysis</vt:lpstr>
      <vt:lpstr>What influences people’s belief in climate change and support for policies to address it?</vt:lpstr>
      <vt:lpstr>Example social science experiment</vt:lpstr>
      <vt:lpstr>Messaging</vt:lpstr>
      <vt:lpstr>PowerPoint Presentation</vt:lpstr>
      <vt:lpstr>PowerPoint Presentation</vt:lpstr>
      <vt:lpstr>Common types of interventions</vt:lpstr>
      <vt:lpstr>Experimental Interventions</vt:lpstr>
      <vt:lpstr>Morality</vt:lpstr>
      <vt:lpstr>Health</vt:lpstr>
      <vt:lpstr>Economy</vt:lpstr>
      <vt:lpstr>Scientific Consensus</vt:lpstr>
      <vt:lpstr>Mixed Findings</vt:lpstr>
      <vt:lpstr>Debates</vt:lpstr>
      <vt:lpstr>PowerPoint Presentation</vt:lpstr>
      <vt:lpstr>What is a meta-analysis and why do one?</vt:lpstr>
      <vt:lpstr>Meta-Analysis Overview</vt:lpstr>
      <vt:lpstr>Methods</vt:lpstr>
      <vt:lpstr>Inclusion and Exclusion Criteria</vt:lpstr>
      <vt:lpstr>Moderators</vt:lpstr>
      <vt:lpstr>Partisan Divide on Climate Change</vt:lpstr>
      <vt:lpstr>Moderators</vt:lpstr>
      <vt:lpstr>PowerPoint Presentation</vt:lpstr>
      <vt:lpstr>Moderators</vt:lpstr>
      <vt:lpstr>Moderators</vt:lpstr>
      <vt:lpstr>Intervention direction</vt:lpstr>
      <vt:lpstr>Results</vt:lpstr>
      <vt:lpstr>Intervention Direction</vt:lpstr>
      <vt:lpstr>PowerPoint Presentation</vt:lpstr>
      <vt:lpstr>PowerPoint Presentation</vt:lpstr>
      <vt:lpstr>Which type of intervention is most effective?</vt:lpstr>
      <vt:lpstr>PowerPoint Presentation</vt:lpstr>
      <vt:lpstr>Are interventions more effective for liberals, conservatives, or moderates?</vt:lpstr>
      <vt:lpstr>PowerPoint Presentation</vt:lpstr>
      <vt:lpstr>Which type of attitude is easiest to influence?</vt:lpstr>
      <vt:lpstr>PowerPoint Presentation</vt:lpstr>
      <vt:lpstr>PowerPoint Presentation</vt:lpstr>
      <vt:lpstr>Takeaways</vt:lpstr>
      <vt:lpstr>A note of caution:</vt:lpstr>
      <vt:lpstr>Implications for climate change communication</vt:lpstr>
      <vt:lpstr>What is an impactful effect size?</vt:lpstr>
      <vt:lpstr>Review chapter on political polarization</vt:lpstr>
      <vt:lpstr>Future Directions</vt:lpstr>
      <vt:lpstr>Thank you!</vt:lpstr>
      <vt:lpstr>References</vt:lpstr>
      <vt:lpstr>References</vt:lpstr>
      <vt:lpstr>References</vt:lpstr>
      <vt:lpstr>Some of Justin’s take-aways</vt:lpstr>
      <vt:lpstr>Breakout in pairs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Most of Your  Climate Advocacy Lab Membership   Friday, February 14, 2020</dc:title>
  <dc:creator>Lucia Oliva Hennelly</dc:creator>
  <cp:lastModifiedBy>Justin Rolfe-Redding</cp:lastModifiedBy>
  <cp:revision>4</cp:revision>
  <dcterms:created xsi:type="dcterms:W3CDTF">2020-02-14T16:13:04Z</dcterms:created>
  <dcterms:modified xsi:type="dcterms:W3CDTF">2022-01-26T21:26:36Z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0x0101005AEC53D1A0E01342993D705AD2212818</vt:lpwstr>
  </property>
</Properties>
</file>