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8" r:id="rId6"/>
    <p:sldMasterId id="2147483680" r:id="rId7"/>
  </p:sldMasterIdLst>
  <p:notesMasterIdLst>
    <p:notesMasterId r:id="rId70"/>
  </p:notesMasterIdLst>
  <p:sldIdLst>
    <p:sldId id="1635" r:id="rId8"/>
    <p:sldId id="1634" r:id="rId9"/>
    <p:sldId id="1316" r:id="rId10"/>
    <p:sldId id="1654" r:id="rId11"/>
    <p:sldId id="256" r:id="rId12"/>
    <p:sldId id="1638" r:id="rId13"/>
    <p:sldId id="1639" r:id="rId14"/>
    <p:sldId id="1640" r:id="rId15"/>
    <p:sldId id="1641" r:id="rId16"/>
    <p:sldId id="1642" r:id="rId17"/>
    <p:sldId id="1643" r:id="rId18"/>
    <p:sldId id="1644" r:id="rId19"/>
    <p:sldId id="1645" r:id="rId20"/>
    <p:sldId id="1646" r:id="rId21"/>
    <p:sldId id="1647" r:id="rId22"/>
    <p:sldId id="1648" r:id="rId23"/>
    <p:sldId id="1649" r:id="rId24"/>
    <p:sldId id="1650" r:id="rId25"/>
    <p:sldId id="1651" r:id="rId26"/>
    <p:sldId id="1652" r:id="rId27"/>
    <p:sldId id="1653"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1628" r:id="rId45"/>
    <p:sldId id="1629" r:id="rId46"/>
    <p:sldId id="1630" r:id="rId47"/>
    <p:sldId id="1631" r:id="rId48"/>
    <p:sldId id="1632" r:id="rId49"/>
    <p:sldId id="1633" r:id="rId50"/>
    <p:sldId id="1610" r:id="rId51"/>
    <p:sldId id="257" r:id="rId52"/>
    <p:sldId id="258" r:id="rId53"/>
    <p:sldId id="259" r:id="rId54"/>
    <p:sldId id="260" r:id="rId55"/>
    <p:sldId id="261" r:id="rId56"/>
    <p:sldId id="262" r:id="rId57"/>
    <p:sldId id="263" r:id="rId58"/>
    <p:sldId id="264" r:id="rId59"/>
    <p:sldId id="265" r:id="rId60"/>
    <p:sldId id="266" r:id="rId61"/>
    <p:sldId id="267" r:id="rId62"/>
    <p:sldId id="268" r:id="rId63"/>
    <p:sldId id="269" r:id="rId64"/>
    <p:sldId id="270" r:id="rId65"/>
    <p:sldId id="271" r:id="rId66"/>
    <p:sldId id="272" r:id="rId67"/>
    <p:sldId id="1608" r:id="rId68"/>
    <p:sldId id="163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Welcome (Lucía)" id="{A1C72B2D-AAB6-7542-B657-FC55F082FF81}">
          <p14:sldIdLst>
            <p14:sldId id="1635"/>
            <p14:sldId id="1634"/>
            <p14:sldId id="1316"/>
            <p14:sldId id="1654"/>
          </p14:sldIdLst>
        </p14:section>
        <p14:section name="Angela, Welcome remarks (CJA)" id="{F39EB268-C925-3F46-9506-81529A74F54D}">
          <p14:sldIdLst/>
        </p14:section>
        <p14:section name="Jayeesha/Jesús" id="{131002D4-3D06-8D41-9565-3985FDF03CBB}">
          <p14:sldIdLst>
            <p14:sldId id="256"/>
            <p14:sldId id="1638"/>
            <p14:sldId id="1639"/>
            <p14:sldId id="1640"/>
            <p14:sldId id="1641"/>
            <p14:sldId id="1642"/>
            <p14:sldId id="1643"/>
            <p14:sldId id="1644"/>
            <p14:sldId id="1645"/>
            <p14:sldId id="1646"/>
            <p14:sldId id="1647"/>
            <p14:sldId id="1648"/>
            <p14:sldId id="1649"/>
            <p14:sldId id="1650"/>
            <p14:sldId id="1651"/>
            <p14:sldId id="1652"/>
            <p14:sldId id="1653"/>
            <p14:sldId id="273"/>
            <p14:sldId id="274"/>
            <p14:sldId id="275"/>
            <p14:sldId id="276"/>
            <p14:sldId id="277"/>
            <p14:sldId id="278"/>
            <p14:sldId id="279"/>
            <p14:sldId id="280"/>
            <p14:sldId id="281"/>
            <p14:sldId id="282"/>
            <p14:sldId id="283"/>
            <p14:sldId id="284"/>
            <p14:sldId id="285"/>
            <p14:sldId id="286"/>
            <p14:sldId id="287"/>
            <p14:sldId id="288"/>
          </p14:sldIdLst>
        </p14:section>
        <p14:section name="Shakara, Black Dirt Farm Collective" id="{8ACCE260-CD5F-194F-84A9-CEA1535BE289}">
          <p14:sldIdLst>
            <p14:sldId id="1628"/>
            <p14:sldId id="1629"/>
            <p14:sldId id="1630"/>
            <p14:sldId id="1631"/>
            <p14:sldId id="1632"/>
            <p14:sldId id="1633"/>
          </p14:sldIdLst>
        </p14:section>
        <p14:section name="Elizabeth, UPROSE" id="{4FFD900C-67A7-FE4A-9A96-D63DC2D6642D}">
          <p14:sldIdLst>
            <p14:sldId id="1610"/>
            <p14:sldId id="257"/>
            <p14:sldId id="258"/>
            <p14:sldId id="259"/>
            <p14:sldId id="260"/>
            <p14:sldId id="261"/>
            <p14:sldId id="262"/>
            <p14:sldId id="263"/>
            <p14:sldId id="264"/>
            <p14:sldId id="265"/>
            <p14:sldId id="266"/>
            <p14:sldId id="267"/>
            <p14:sldId id="268"/>
            <p14:sldId id="269"/>
            <p14:sldId id="270"/>
            <p14:sldId id="271"/>
            <p14:sldId id="272"/>
          </p14:sldIdLst>
        </p14:section>
        <p14:section name="Q&amp;A" id="{7B767E7B-CB92-DF43-BC79-59EC78956496}">
          <p14:sldIdLst>
            <p14:sldId id="1608"/>
          </p14:sldIdLst>
        </p14:section>
        <p14:section name="Closing (Lucía)" id="{5AC9168F-FAAE-184D-BD67-BAB59DA244C7}">
          <p14:sldIdLst>
            <p14:sldId id="16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20D662-8889-5F4E-B9AA-57C3124CEB22}" v="98" dt="2019-12-11T19:45:11.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64"/>
    <p:restoredTop sz="83427"/>
  </p:normalViewPr>
  <p:slideViewPr>
    <p:cSldViewPr snapToGrid="0" snapToObjects="1">
      <p:cViewPr varScale="1">
        <p:scale>
          <a:sx n="98" d="100"/>
          <a:sy n="98" d="100"/>
        </p:scale>
        <p:origin x="8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533DD-5438-1C4C-B4BA-7D75BFB1A867}" type="datetimeFigureOut">
              <a:rPr lang="en-US" smtClean="0"/>
              <a:t>12/16/19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B7113-0870-0D43-A0B8-8B35FFD3BBEC}" type="slidenum">
              <a:rPr lang="en-US" smtClean="0"/>
              <a:t>‹#›</a:t>
            </a:fld>
            <a:endParaRPr lang="en-US"/>
          </a:p>
        </p:txBody>
      </p:sp>
    </p:spTree>
    <p:extLst>
      <p:ext uri="{BB962C8B-B14F-4D97-AF65-F5344CB8AC3E}">
        <p14:creationId xmlns:p14="http://schemas.microsoft.com/office/powerpoint/2010/main" val="301067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2B7113-0870-0D43-A0B8-8B35FFD3BBEC}" type="slidenum">
              <a:rPr lang="en-US" smtClean="0"/>
              <a:t>1</a:t>
            </a:fld>
            <a:endParaRPr lang="en-US"/>
          </a:p>
        </p:txBody>
      </p:sp>
    </p:spTree>
    <p:extLst>
      <p:ext uri="{BB962C8B-B14F-4D97-AF65-F5344CB8AC3E}">
        <p14:creationId xmlns:p14="http://schemas.microsoft.com/office/powerpoint/2010/main" val="1989636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49214aa6f_0_43: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49214aa6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443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b632c7202_1_0: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b632c720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9864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b632c7202_1_8: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b632c72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056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b632c7202_1_14: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7b632c7202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2071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b632c7202_1_22: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7b632c7202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282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b632c7202_1_34: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7b632c7202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997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b632c7202_1_27: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b632c7202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4139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b632c7202_1_41: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b632c7202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775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b632c7202_1_48: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b632c7202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943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b632c7202_1_54: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b632c7202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823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2B7113-0870-0D43-A0B8-8B35FFD3BBEC}" type="slidenum">
              <a:rPr lang="en-US" smtClean="0"/>
              <a:t>2</a:t>
            </a:fld>
            <a:endParaRPr lang="en-US"/>
          </a:p>
        </p:txBody>
      </p:sp>
    </p:spTree>
    <p:extLst>
      <p:ext uri="{BB962C8B-B14F-4D97-AF65-F5344CB8AC3E}">
        <p14:creationId xmlns:p14="http://schemas.microsoft.com/office/powerpoint/2010/main" val="3662611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b632c7202_1_60: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b632c7202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2965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7b632c7202_1_69: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7b632c720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989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b632c7202_1_75: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7b632c72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1553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7b632c7202_1_81: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7b632c7202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0279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49214aa6f_0_69: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49214aa6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173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49214aa6f_0_75: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49214aa6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1802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49214aa6f_0_81: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49214aa6f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009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49214aa6f_0_100: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9214aa6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311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549214aa6f_0_122: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549214aa6f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767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549214aa6f_0_127: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549214aa6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673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39D523-A48F-E242-9305-40307C144C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177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9214aa6f_0_132: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9214aa6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82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49214aa6f_0_137: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49214aa6f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468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549214aa6f_0_142: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549214aa6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3706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549214aa6f_0_147: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549214aa6f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797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49214aa6f_0_152: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49214aa6f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5369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549214aa6f_0_157: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549214aa6f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570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49214aa6f_0_162: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549214aa6f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9052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a group of mostly young Black agrarians who identify with the re-</a:t>
            </a:r>
            <a:r>
              <a:rPr lang="en-US" sz="1200" kern="1200" dirty="0" err="1">
                <a:solidFill>
                  <a:schemeClr val="tx1"/>
                </a:solidFill>
                <a:effectLst/>
                <a:latin typeface="+mn-lt"/>
                <a:ea typeface="+mn-ea"/>
                <a:cs typeface="+mn-cs"/>
              </a:rPr>
              <a:t>peasantization</a:t>
            </a:r>
            <a:r>
              <a:rPr lang="en-US" sz="1200" kern="1200" dirty="0">
                <a:solidFill>
                  <a:schemeClr val="tx1"/>
                </a:solidFill>
                <a:effectLst/>
                <a:latin typeface="+mn-lt"/>
                <a:ea typeface="+mn-ea"/>
                <a:cs typeface="+mn-cs"/>
              </a:rPr>
              <a:t> process of people returning to rural communities to live a life rooted in sustainable principles. We facilitate Agroecology encounters and brigades in the U.S. which we pull from the Campesino-a-campesino methodology or peasant to peasant process as horizontal knowledge exchanges.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how we became connected to Boricua over 5 years ago and we’ve been engaging in deep learning together, sharing political space and cultural traditions since we met.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pre-existing relationships enabled us to form the political coordination team to plan the international solidarity brigade with less complications and more synergy. This laid the foundation for the solidarity processes to come.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0C5D-EEC8-4640-AB4C-9D51B02A22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039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participated in the international solidarity brigade because building </a:t>
            </a:r>
            <a:r>
              <a:rPr lang="en-US" sz="1200" kern="1200" dirty="0">
                <a:solidFill>
                  <a:schemeClr val="tx1"/>
                </a:solidFill>
                <a:effectLst/>
                <a:latin typeface="+mn-lt"/>
                <a:ea typeface="+mn-ea"/>
                <a:cs typeface="+mn-cs"/>
              </a:rPr>
              <a:t>solidarity is part of building political power. And, in times of climate crisis and growing fascism, it’s important that we forefront meaningful work not only for societal transformation but for our very own transformation as spiritual beings in human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brigade demonstrated how hard and important the work is and how our survival depends on us building relationships, trust and mutual accountability across geographies, cultures, histories and lived experiences. That’s what agroecology is… it’s not just about regenerative farming methods… the social, political and cultural formations that come out of the intentionality of how we relate to the land and each other holds it all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0C5D-EEC8-4640-AB4C-9D51B02A22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213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most important ways we build solidarity is through doing meaningful work with each other that can be felt with the hands and heart. The brigade was such a phenomenal experience for everyone because we did everything together – cooked, cleaned, farmed, built physical structures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farmers and builders being in solidarity with one another, we were able to materially transform the landscape through collective work. </a:t>
            </a:r>
          </a:p>
          <a:p>
            <a:endParaRPr lang="en-US" dirty="0"/>
          </a:p>
          <a:p>
            <a:r>
              <a:rPr lang="en-US" dirty="0"/>
              <a:t>And, the collective work is organized around </a:t>
            </a:r>
            <a:r>
              <a:rPr lang="en-US" sz="1200" kern="1200" dirty="0">
                <a:solidFill>
                  <a:schemeClr val="tx1"/>
                </a:solidFill>
                <a:effectLst/>
                <a:latin typeface="+mn-lt"/>
                <a:ea typeface="+mn-ea"/>
                <a:cs typeface="+mn-cs"/>
              </a:rPr>
              <a:t>technical skill building, political consciousness raising, critical dialogue and shared reflection.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0C5D-EEC8-4640-AB4C-9D51B02A22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107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5cf877b53_0_6: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5cf877b5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1420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part of the technical piece, geopolitical learning and knowledge exchanges are important because place-based realities inform what and how knowledge is exchanged.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rebuilding with recycled telephone poles is common tactic in the Caribbean and the Puerto Rican and St. Croix farmers were able to exchange specific tips such as how to position nails in the poles to be more resistant to hurricanes. As climate change continues to be central to farmers lives, especially in the Caribbean, how to drill nails in poles is a big deal. Now, the farmers are interested in organizing </a:t>
            </a:r>
            <a:r>
              <a:rPr lang="en-US" sz="1200" kern="1200" dirty="0" err="1">
                <a:solidFill>
                  <a:schemeClr val="tx1"/>
                </a:solidFill>
                <a:effectLst/>
                <a:latin typeface="+mn-lt"/>
                <a:ea typeface="+mn-ea"/>
                <a:cs typeface="+mn-cs"/>
              </a:rPr>
              <a:t>formación</a:t>
            </a:r>
            <a:r>
              <a:rPr lang="en-US" sz="1200" kern="1200" dirty="0">
                <a:solidFill>
                  <a:schemeClr val="tx1"/>
                </a:solidFill>
                <a:effectLst/>
                <a:latin typeface="+mn-lt"/>
                <a:ea typeface="+mn-ea"/>
                <a:cs typeface="+mn-cs"/>
              </a:rPr>
              <a:t> or trainings on Caribbean building after hurricanes in light of the pressing realities.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0C5D-EEC8-4640-AB4C-9D51B02A22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420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the </a:t>
            </a:r>
            <a:r>
              <a:rPr lang="en-US" sz="1200" kern="1200" dirty="0">
                <a:solidFill>
                  <a:schemeClr val="tx1"/>
                </a:solidFill>
                <a:effectLst/>
                <a:latin typeface="+mn-lt"/>
                <a:ea typeface="+mn-ea"/>
                <a:cs typeface="+mn-cs"/>
              </a:rPr>
              <a:t>political piece, shared reflection and critical dialogue…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Reflection circles as safe spaces to share experiences and emotions with the group are essential.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Critical dialogues to work through interpersonal challenges were unexpectedly needed. Conversations around the race, gender and sexuality dynamics played a huge role in keeping the entire process afloat.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Ceremony as a way to spiritually ground us on the land was pivotal. Knowing the history of the land we were working on in solidarity with Boricua farmers was important because the land works on us as we work on it. The meaning we gather from the work heightens when we learn the history and stories of the land.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For example, </a:t>
            </a:r>
            <a:r>
              <a:rPr lang="en-US" sz="1200" kern="1200" dirty="0" err="1">
                <a:solidFill>
                  <a:schemeClr val="tx1"/>
                </a:solidFill>
                <a:effectLst/>
                <a:latin typeface="+mn-lt"/>
                <a:ea typeface="+mn-ea"/>
                <a:cs typeface="+mn-cs"/>
              </a:rPr>
              <a:t>Finca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Conciencia</a:t>
            </a:r>
            <a:r>
              <a:rPr lang="en-US" sz="1200" kern="1200" dirty="0">
                <a:solidFill>
                  <a:schemeClr val="tx1"/>
                </a:solidFill>
                <a:effectLst/>
                <a:latin typeface="+mn-lt"/>
                <a:ea typeface="+mn-ea"/>
                <a:cs typeface="+mn-cs"/>
              </a:rPr>
              <a:t>, a a 6-acre </a:t>
            </a:r>
            <a:r>
              <a:rPr lang="en-US" sz="1200" kern="1200" dirty="0" err="1">
                <a:solidFill>
                  <a:schemeClr val="tx1"/>
                </a:solidFill>
                <a:effectLst/>
                <a:latin typeface="+mn-lt"/>
                <a:ea typeface="+mn-ea"/>
                <a:cs typeface="+mn-cs"/>
              </a:rPr>
              <a:t>diversied</a:t>
            </a:r>
            <a:r>
              <a:rPr lang="en-US" sz="1200" kern="1200" dirty="0">
                <a:solidFill>
                  <a:schemeClr val="tx1"/>
                </a:solidFill>
                <a:effectLst/>
                <a:latin typeface="+mn-lt"/>
                <a:ea typeface="+mn-ea"/>
                <a:cs typeface="+mn-cs"/>
              </a:rPr>
              <a:t> fruit and vegetable farm in Vieques, was named after Monte Carmelo an activist and beekeeper who strategically 	used bees to fight the land occupation of the U.S. military by positioning bees in concealed boxes to swarm when soldiers would come invade homes for land 	occupation and displacement.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Receiving these stories as part of the learning process is critical part of enacting food sovereignty because our technical skills are not as potent in absence of the cultural and political framing from where they come from.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0C5D-EEC8-4640-AB4C-9D51B02A22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439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recap, the agroecological solidarity brigade pedagogy unfolded through the following…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 last 2, I didn’t explain in detail but more information can be found in the report.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0C5D-EEC8-4640-AB4C-9D51B02A22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383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853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99690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4042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2331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236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9479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044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5cf877b53_0_18: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5cf877b5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7492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85265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8712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2887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1010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940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60570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81098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66890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36435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4884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5cf877b53_0_0: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5cf877b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1828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2B7113-0870-0D43-A0B8-8B35FFD3BBEC}" type="slidenum">
              <a:rPr lang="en-US" smtClean="0"/>
              <a:t>62</a:t>
            </a:fld>
            <a:endParaRPr lang="en-US"/>
          </a:p>
        </p:txBody>
      </p:sp>
    </p:spTree>
    <p:extLst>
      <p:ext uri="{BB962C8B-B14F-4D97-AF65-F5344CB8AC3E}">
        <p14:creationId xmlns:p14="http://schemas.microsoft.com/office/powerpoint/2010/main" val="92952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5cf877b53_0_29: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5cf877b5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5619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4a191e08a_1_6: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54a191e08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4845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49214aa6f_0_48:notes"/>
          <p:cNvSpPr>
            <a:spLocks noGrp="1" noRot="1" noChangeAspect="1"/>
          </p:cNvSpPr>
          <p:nvPr>
            <p:ph type="sldImg" idx="2"/>
          </p:nvPr>
        </p:nvSpPr>
        <p:spPr>
          <a:xfrm>
            <a:off x="1412254" y="685800"/>
            <a:ext cx="40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49214aa6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337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AA14A-592F-514F-8C8E-29BDDAAA91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F817FB-047B-894D-A96D-93881155F4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2A9793-B662-B74E-A445-ACFB5AC0FE26}"/>
              </a:ext>
            </a:extLst>
          </p:cNvPr>
          <p:cNvSpPr>
            <a:spLocks noGrp="1"/>
          </p:cNvSpPr>
          <p:nvPr>
            <p:ph type="dt" sz="half" idx="10"/>
          </p:nvPr>
        </p:nvSpPr>
        <p:spPr/>
        <p:txBody>
          <a:bodyPr/>
          <a:lstStyle/>
          <a:p>
            <a:fld id="{46A72CFA-96B3-E64D-8928-51627C3CC235}" type="datetimeFigureOut">
              <a:rPr lang="en-US" smtClean="0"/>
              <a:t>12/16/19</a:t>
            </a:fld>
            <a:endParaRPr lang="en-US"/>
          </a:p>
        </p:txBody>
      </p:sp>
      <p:sp>
        <p:nvSpPr>
          <p:cNvPr id="5" name="Footer Placeholder 4">
            <a:extLst>
              <a:ext uri="{FF2B5EF4-FFF2-40B4-BE49-F238E27FC236}">
                <a16:creationId xmlns:a16="http://schemas.microsoft.com/office/drawing/2014/main" id="{8C042583-87D6-3E40-9ED7-B5D5753DA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5D79C-D35A-1544-9361-F9ED7FE6781B}"/>
              </a:ext>
            </a:extLst>
          </p:cNvPr>
          <p:cNvSpPr>
            <a:spLocks noGrp="1"/>
          </p:cNvSpPr>
          <p:nvPr>
            <p:ph type="sldNum" sz="quarter" idx="12"/>
          </p:nvPr>
        </p:nvSpPr>
        <p:spPr/>
        <p:txBody>
          <a:bodyPr/>
          <a:lstStyle/>
          <a:p>
            <a:fld id="{FFE5DE37-CEEC-E444-A389-C5BF1DB87359}" type="slidenum">
              <a:rPr lang="en-US" smtClean="0"/>
              <a:t>‹#›</a:t>
            </a:fld>
            <a:endParaRPr lang="en-US"/>
          </a:p>
        </p:txBody>
      </p:sp>
    </p:spTree>
    <p:extLst>
      <p:ext uri="{BB962C8B-B14F-4D97-AF65-F5344CB8AC3E}">
        <p14:creationId xmlns:p14="http://schemas.microsoft.com/office/powerpoint/2010/main" val="2478294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B025-9846-EF40-BEA4-2E88E6D1E1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0609D6-615D-284F-BCA9-E4882FA36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7D767-B1F2-2342-AA31-B65CDFEB6D61}"/>
              </a:ext>
            </a:extLst>
          </p:cNvPr>
          <p:cNvSpPr>
            <a:spLocks noGrp="1"/>
          </p:cNvSpPr>
          <p:nvPr>
            <p:ph type="dt" sz="half" idx="10"/>
          </p:nvPr>
        </p:nvSpPr>
        <p:spPr/>
        <p:txBody>
          <a:bodyPr/>
          <a:lstStyle/>
          <a:p>
            <a:fld id="{46A72CFA-96B3-E64D-8928-51627C3CC235}" type="datetimeFigureOut">
              <a:rPr lang="en-US" smtClean="0"/>
              <a:t>12/16/19</a:t>
            </a:fld>
            <a:endParaRPr lang="en-US"/>
          </a:p>
        </p:txBody>
      </p:sp>
      <p:sp>
        <p:nvSpPr>
          <p:cNvPr id="5" name="Footer Placeholder 4">
            <a:extLst>
              <a:ext uri="{FF2B5EF4-FFF2-40B4-BE49-F238E27FC236}">
                <a16:creationId xmlns:a16="http://schemas.microsoft.com/office/drawing/2014/main" id="{41884F52-20B7-4C48-A074-130B46E5F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94411-B9E1-304F-9090-08973370780D}"/>
              </a:ext>
            </a:extLst>
          </p:cNvPr>
          <p:cNvSpPr>
            <a:spLocks noGrp="1"/>
          </p:cNvSpPr>
          <p:nvPr>
            <p:ph type="sldNum" sz="quarter" idx="12"/>
          </p:nvPr>
        </p:nvSpPr>
        <p:spPr/>
        <p:txBody>
          <a:bodyPr/>
          <a:lstStyle/>
          <a:p>
            <a:fld id="{FFE5DE37-CEEC-E444-A389-C5BF1DB87359}" type="slidenum">
              <a:rPr lang="en-US" smtClean="0"/>
              <a:t>‹#›</a:t>
            </a:fld>
            <a:endParaRPr lang="en-US"/>
          </a:p>
        </p:txBody>
      </p:sp>
    </p:spTree>
    <p:extLst>
      <p:ext uri="{BB962C8B-B14F-4D97-AF65-F5344CB8AC3E}">
        <p14:creationId xmlns:p14="http://schemas.microsoft.com/office/powerpoint/2010/main" val="765117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B63AEB-8439-E240-9D42-C1305992C2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84B495-E1B0-114D-86BB-C48875C5E5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4BD15-DACA-5A48-97F2-95EB3E71B125}"/>
              </a:ext>
            </a:extLst>
          </p:cNvPr>
          <p:cNvSpPr>
            <a:spLocks noGrp="1"/>
          </p:cNvSpPr>
          <p:nvPr>
            <p:ph type="dt" sz="half" idx="10"/>
          </p:nvPr>
        </p:nvSpPr>
        <p:spPr/>
        <p:txBody>
          <a:bodyPr/>
          <a:lstStyle/>
          <a:p>
            <a:fld id="{46A72CFA-96B3-E64D-8928-51627C3CC235}" type="datetimeFigureOut">
              <a:rPr lang="en-US" smtClean="0"/>
              <a:t>12/16/19</a:t>
            </a:fld>
            <a:endParaRPr lang="en-US"/>
          </a:p>
        </p:txBody>
      </p:sp>
      <p:sp>
        <p:nvSpPr>
          <p:cNvPr id="5" name="Footer Placeholder 4">
            <a:extLst>
              <a:ext uri="{FF2B5EF4-FFF2-40B4-BE49-F238E27FC236}">
                <a16:creationId xmlns:a16="http://schemas.microsoft.com/office/drawing/2014/main" id="{B48425B0-5CF7-A444-9792-375EF04C6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62F3C-6615-1645-97AA-937A91912F50}"/>
              </a:ext>
            </a:extLst>
          </p:cNvPr>
          <p:cNvSpPr>
            <a:spLocks noGrp="1"/>
          </p:cNvSpPr>
          <p:nvPr>
            <p:ph type="sldNum" sz="quarter" idx="12"/>
          </p:nvPr>
        </p:nvSpPr>
        <p:spPr/>
        <p:txBody>
          <a:bodyPr/>
          <a:lstStyle/>
          <a:p>
            <a:fld id="{FFE5DE37-CEEC-E444-A389-C5BF1DB87359}" type="slidenum">
              <a:rPr lang="en-US" smtClean="0"/>
              <a:t>‹#›</a:t>
            </a:fld>
            <a:endParaRPr lang="en-US"/>
          </a:p>
        </p:txBody>
      </p:sp>
    </p:spTree>
    <p:extLst>
      <p:ext uri="{BB962C8B-B14F-4D97-AF65-F5344CB8AC3E}">
        <p14:creationId xmlns:p14="http://schemas.microsoft.com/office/powerpoint/2010/main" val="298971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3520" y="-18968"/>
            <a:ext cx="12195520" cy="68769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18" rIns="91406" bIns="45718" rtlCol="0" anchor="ctr"/>
          <a:lstStyle/>
          <a:p>
            <a:pPr algn="ctr"/>
            <a:endParaRPr lang="en-US" b="0" i="0">
              <a:solidFill>
                <a:prstClr val="white"/>
              </a:solidFill>
              <a:latin typeface="Helvetica Neue Regular" panose="02000503000000020004" pitchFamily="2" charset="0"/>
            </a:endParaRPr>
          </a:p>
        </p:txBody>
      </p:sp>
      <p:sp>
        <p:nvSpPr>
          <p:cNvPr id="2" name="Title 1"/>
          <p:cNvSpPr>
            <a:spLocks noGrp="1"/>
          </p:cNvSpPr>
          <p:nvPr>
            <p:ph type="ctrTitle"/>
          </p:nvPr>
        </p:nvSpPr>
        <p:spPr>
          <a:xfrm>
            <a:off x="1524000" y="4158388"/>
            <a:ext cx="9144000" cy="776288"/>
          </a:xfrm>
        </p:spPr>
        <p:txBody>
          <a:bodyPr anchor="b"/>
          <a:lstStyle>
            <a:lvl1pPr algn="ctr">
              <a:defRPr sz="4400"/>
            </a:lvl1pPr>
          </a:lstStyle>
          <a:p>
            <a:r>
              <a:rPr lang="en-US"/>
              <a:t>Click to edit Master title style</a:t>
            </a:r>
          </a:p>
        </p:txBody>
      </p:sp>
      <p:sp>
        <p:nvSpPr>
          <p:cNvPr id="3" name="Subtitle 2"/>
          <p:cNvSpPr>
            <a:spLocks noGrp="1"/>
          </p:cNvSpPr>
          <p:nvPr>
            <p:ph type="subTitle" idx="1"/>
          </p:nvPr>
        </p:nvSpPr>
        <p:spPr>
          <a:xfrm>
            <a:off x="1524000" y="4951714"/>
            <a:ext cx="9144000" cy="538343"/>
          </a:xfrm>
        </p:spPr>
        <p:txBody>
          <a:bodyPr>
            <a:normAutofit/>
          </a:bodyPr>
          <a:lstStyle>
            <a:lvl1pPr marL="0" indent="0" algn="ctr">
              <a:buNone/>
              <a:defRPr sz="1600"/>
            </a:lvl1pPr>
            <a:lvl2pPr marL="456999" indent="0" algn="ctr">
              <a:buNone/>
              <a:defRPr sz="2000"/>
            </a:lvl2pPr>
            <a:lvl3pPr marL="914014" indent="0" algn="ctr">
              <a:buNone/>
              <a:defRPr sz="1900"/>
            </a:lvl3pPr>
            <a:lvl4pPr marL="1371022" indent="0" algn="ctr">
              <a:buNone/>
              <a:defRPr sz="1600"/>
            </a:lvl4pPr>
            <a:lvl5pPr marL="1828029" indent="0" algn="ctr">
              <a:buNone/>
              <a:defRPr sz="1600"/>
            </a:lvl5pPr>
            <a:lvl6pPr marL="2285046" indent="0" algn="ctr">
              <a:buNone/>
              <a:defRPr sz="1600"/>
            </a:lvl6pPr>
            <a:lvl7pPr marL="2742042" indent="0" algn="ctr">
              <a:buNone/>
              <a:defRPr sz="1600"/>
            </a:lvl7pPr>
            <a:lvl8pPr marL="3199040" indent="0" algn="ctr">
              <a:buNone/>
              <a:defRPr sz="1600"/>
            </a:lvl8pPr>
            <a:lvl9pPr marL="365603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12631" y="6356360"/>
            <a:ext cx="2743200" cy="365125"/>
          </a:xfrm>
          <a:prstGeom prst="rect">
            <a:avLst/>
          </a:prstGeom>
        </p:spPr>
        <p:txBody>
          <a:bodyPr lIns="91406" tIns="45718" rIns="91406" bIns="45718"/>
          <a:lstStyle>
            <a:lvl1pPr>
              <a:defRPr b="0" i="0">
                <a:latin typeface="Helvetica Neue Regular" panose="02000503000000020004" pitchFamily="2" charset="0"/>
              </a:defRPr>
            </a:lvl1pPr>
          </a:lstStyle>
          <a:p>
            <a:endParaRPr lang="en-US">
              <a:solidFill>
                <a:prstClr val="black">
                  <a:tint val="75000"/>
                </a:prstClr>
              </a:solidFill>
            </a:endParaRPr>
          </a:p>
        </p:txBody>
      </p:sp>
      <p:pic>
        <p:nvPicPr>
          <p:cNvPr id="7" name="Shape 92"/>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893556" y="5490057"/>
            <a:ext cx="1910261" cy="585921"/>
          </a:xfrm>
          <a:prstGeom prst="rect">
            <a:avLst/>
          </a:prstGeom>
          <a:noFill/>
          <a:ln>
            <a:noFill/>
          </a:ln>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2655" y="5365395"/>
            <a:ext cx="2536689" cy="860780"/>
          </a:xfrm>
          <a:prstGeom prst="rect">
            <a:avLst/>
          </a:prstGeom>
        </p:spPr>
      </p:pic>
      <p:pic>
        <p:nvPicPr>
          <p:cNvPr id="8" name="Picture 7"/>
          <p:cNvPicPr>
            <a:picLocks noChangeAspect="1"/>
          </p:cNvPicPr>
          <p:nvPr userDrawn="1"/>
        </p:nvPicPr>
        <p:blipFill>
          <a:blip r:embed="rId4"/>
          <a:stretch>
            <a:fillRect/>
          </a:stretch>
        </p:blipFill>
        <p:spPr>
          <a:xfrm>
            <a:off x="-13" y="2861341"/>
            <a:ext cx="12192000" cy="142191"/>
          </a:xfrm>
          <a:prstGeom prst="rect">
            <a:avLst/>
          </a:prstGeom>
          <a:solidFill>
            <a:schemeClr val="accent1"/>
          </a:solidFill>
        </p:spPr>
      </p:pic>
      <p:pic>
        <p:nvPicPr>
          <p:cNvPr id="5" name="Picture 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577" y="-12416"/>
            <a:ext cx="12199153" cy="2895851"/>
          </a:xfrm>
          <a:prstGeom prst="rect">
            <a:avLst/>
          </a:prstGeom>
        </p:spPr>
      </p:pic>
    </p:spTree>
    <p:extLst>
      <p:ext uri="{BB962C8B-B14F-4D97-AF65-F5344CB8AC3E}">
        <p14:creationId xmlns:p14="http://schemas.microsoft.com/office/powerpoint/2010/main" val="1676203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F81EC4-19B6-724B-AD7E-C403EA7E0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83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a:off x="-3520" y="30"/>
            <a:ext cx="12195520" cy="4589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18" rIns="91406" bIns="45718" rtlCol="0" anchor="ctr"/>
          <a:lstStyle/>
          <a:p>
            <a:pPr algn="ctr"/>
            <a:endParaRPr lang="en-US" b="0" i="0">
              <a:solidFill>
                <a:prstClr val="white"/>
              </a:solidFill>
              <a:latin typeface="Helvetica Neue Regular" panose="02000503000000020004" pitchFamily="2" charset="0"/>
            </a:endParaRPr>
          </a:p>
        </p:txBody>
      </p:sp>
      <p:sp>
        <p:nvSpPr>
          <p:cNvPr id="9" name="Rectangle 8"/>
          <p:cNvSpPr/>
          <p:nvPr userDrawn="1"/>
        </p:nvSpPr>
        <p:spPr>
          <a:xfrm>
            <a:off x="-3520" y="4589492"/>
            <a:ext cx="12195520" cy="22685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18" rIns="91406" bIns="45718" rtlCol="0" anchor="ctr"/>
          <a:lstStyle/>
          <a:p>
            <a:pPr algn="ctr"/>
            <a:endParaRPr lang="en-US" b="0" i="0">
              <a:solidFill>
                <a:prstClr val="white"/>
              </a:solidFill>
              <a:latin typeface="Helvetica Neue Regular" panose="02000503000000020004" pitchFamily="2" charset="0"/>
            </a:endParaRPr>
          </a:p>
        </p:txBody>
      </p:sp>
      <p:sp>
        <p:nvSpPr>
          <p:cNvPr id="2" name="Title 1"/>
          <p:cNvSpPr>
            <a:spLocks noGrp="1"/>
          </p:cNvSpPr>
          <p:nvPr>
            <p:ph type="title"/>
          </p:nvPr>
        </p:nvSpPr>
        <p:spPr>
          <a:xfrm>
            <a:off x="831851" y="170976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6999" indent="0">
              <a:buNone/>
              <a:defRPr sz="2000">
                <a:solidFill>
                  <a:schemeClr val="tx1">
                    <a:tint val="75000"/>
                  </a:schemeClr>
                </a:solidFill>
              </a:defRPr>
            </a:lvl2pPr>
            <a:lvl3pPr marL="914014" indent="0">
              <a:buNone/>
              <a:defRPr sz="1900">
                <a:solidFill>
                  <a:schemeClr val="tx1">
                    <a:tint val="75000"/>
                  </a:schemeClr>
                </a:solidFill>
              </a:defRPr>
            </a:lvl3pPr>
            <a:lvl4pPr marL="1371022" indent="0">
              <a:buNone/>
              <a:defRPr sz="1600">
                <a:solidFill>
                  <a:schemeClr val="tx1">
                    <a:tint val="75000"/>
                  </a:schemeClr>
                </a:solidFill>
              </a:defRPr>
            </a:lvl4pPr>
            <a:lvl5pPr marL="1828029" indent="0">
              <a:buNone/>
              <a:defRPr sz="1600">
                <a:solidFill>
                  <a:schemeClr val="tx1">
                    <a:tint val="75000"/>
                  </a:schemeClr>
                </a:solidFill>
              </a:defRPr>
            </a:lvl5pPr>
            <a:lvl6pPr marL="2285046" indent="0">
              <a:buNone/>
              <a:defRPr sz="1600">
                <a:solidFill>
                  <a:schemeClr val="tx1">
                    <a:tint val="75000"/>
                  </a:schemeClr>
                </a:solidFill>
              </a:defRPr>
            </a:lvl6pPr>
            <a:lvl7pPr marL="2742042" indent="0">
              <a:buNone/>
              <a:defRPr sz="1600">
                <a:solidFill>
                  <a:schemeClr val="tx1">
                    <a:tint val="75000"/>
                  </a:schemeClr>
                </a:solidFill>
              </a:defRPr>
            </a:lvl7pPr>
            <a:lvl8pPr marL="3199040" indent="0">
              <a:buNone/>
              <a:defRPr sz="1600">
                <a:solidFill>
                  <a:schemeClr val="tx1">
                    <a:tint val="75000"/>
                  </a:schemeClr>
                </a:solidFill>
              </a:defRPr>
            </a:lvl8pPr>
            <a:lvl9pPr marL="36560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3" y="6121408"/>
            <a:ext cx="3898900" cy="365125"/>
          </a:xfrm>
          <a:prstGeom prst="rect">
            <a:avLst/>
          </a:prstGeom>
        </p:spPr>
        <p:txBody>
          <a:bodyPr lIns="91406" tIns="45718" rIns="91406" bIns="45718"/>
          <a:lstStyle>
            <a:lvl1pPr>
              <a:defRPr b="0" i="0">
                <a:latin typeface="Helvetica Neue Regular" panose="02000503000000020004" pitchFamily="2"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F81EC4-19B6-724B-AD7E-C403EA7E09DE}" type="slidenum">
              <a:rPr lang="en-US" smtClean="0">
                <a:solidFill>
                  <a:prstClr val="black">
                    <a:tint val="75000"/>
                  </a:prstClr>
                </a:solidFill>
              </a:rPr>
              <a:pPr/>
              <a:t>‹#›</a:t>
            </a:fld>
            <a:endParaRPr lang="en-US">
              <a:solidFill>
                <a:prstClr val="black">
                  <a:tint val="75000"/>
                </a:prstClr>
              </a:solidFill>
            </a:endParaRPr>
          </a:p>
        </p:txBody>
      </p:sp>
      <p:pic>
        <p:nvPicPr>
          <p:cNvPr id="8" name="Shape 92"/>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191632" y="5295901"/>
            <a:ext cx="2543168" cy="780048"/>
          </a:xfrm>
          <a:prstGeom prst="rect">
            <a:avLst/>
          </a:prstGeom>
          <a:noFill/>
          <a:ln>
            <a:noFill/>
          </a:ln>
        </p:spPr>
      </p:pic>
    </p:spTree>
    <p:extLst>
      <p:ext uri="{BB962C8B-B14F-4D97-AF65-F5344CB8AC3E}">
        <p14:creationId xmlns:p14="http://schemas.microsoft.com/office/powerpoint/2010/main" val="422999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565"/>
            <a:ext cx="11277600" cy="955675"/>
          </a:xfrm>
        </p:spPr>
        <p:txBody>
          <a:bodyPr/>
          <a:lstStyle/>
          <a:p>
            <a:r>
              <a:rPr lang="en-US"/>
              <a:t>Click to edit Master title style</a:t>
            </a:r>
          </a:p>
        </p:txBody>
      </p:sp>
      <p:sp>
        <p:nvSpPr>
          <p:cNvPr id="3" name="Content Placeholder 2"/>
          <p:cNvSpPr>
            <a:spLocks noGrp="1"/>
          </p:cNvSpPr>
          <p:nvPr>
            <p:ph sz="half" idx="1"/>
          </p:nvPr>
        </p:nvSpPr>
        <p:spPr>
          <a:xfrm>
            <a:off x="457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6655" y="1825625"/>
            <a:ext cx="5377543"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60"/>
            <a:ext cx="2743200" cy="365125"/>
          </a:xfrm>
          <a:prstGeom prst="rect">
            <a:avLst/>
          </a:prstGeom>
        </p:spPr>
        <p:txBody>
          <a:bodyPr lIns="91406" tIns="45718" rIns="91406" bIns="45718"/>
          <a:lstStyle>
            <a:lvl1pPr>
              <a:defRPr b="0" i="0">
                <a:latin typeface="Helvetica Neue Regular" panose="02000503000000020004" pitchFamily="2" charset="0"/>
              </a:defRPr>
            </a:lvl1p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F81EC4-19B6-724B-AD7E-C403EA7E0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174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565"/>
            <a:ext cx="11277600" cy="955675"/>
          </a:xfrm>
        </p:spPr>
        <p:txBody>
          <a:bodyPr/>
          <a:lstStyle/>
          <a:p>
            <a:r>
              <a:rPr lang="en-US"/>
              <a:t>Click to edit Master title style</a:t>
            </a:r>
          </a:p>
        </p:txBody>
      </p:sp>
      <p:sp>
        <p:nvSpPr>
          <p:cNvPr id="3" name="Content Placeholder 2"/>
          <p:cNvSpPr>
            <a:spLocks noGrp="1"/>
          </p:cNvSpPr>
          <p:nvPr>
            <p:ph sz="half" idx="1"/>
          </p:nvPr>
        </p:nvSpPr>
        <p:spPr>
          <a:xfrm>
            <a:off x="457200" y="1825625"/>
            <a:ext cx="354330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91497" y="1825625"/>
            <a:ext cx="3547872"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F81EC4-19B6-724B-AD7E-C403EA7E09DE}"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sz="half" idx="13"/>
          </p:nvPr>
        </p:nvSpPr>
        <p:spPr>
          <a:xfrm>
            <a:off x="4337957" y="1825625"/>
            <a:ext cx="3547872"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1465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60"/>
            <a:ext cx="2743200" cy="365125"/>
          </a:xfrm>
          <a:prstGeom prst="rect">
            <a:avLst/>
          </a:prstGeom>
        </p:spPr>
        <p:txBody>
          <a:bodyPr lIns="91406" tIns="45718" rIns="91406" bIns="45718"/>
          <a:lstStyle>
            <a:lvl1pPr>
              <a:defRPr b="0" i="0">
                <a:latin typeface="Helvetica Neue Regular" panose="02000503000000020004" pitchFamily="2" charset="0"/>
              </a:defRPr>
            </a:lvl1p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BF81EC4-19B6-724B-AD7E-C403EA7E0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183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60"/>
            <a:ext cx="2743200" cy="365125"/>
          </a:xfrm>
          <a:prstGeom prst="rect">
            <a:avLst/>
          </a:prstGeom>
        </p:spPr>
        <p:txBody>
          <a:bodyPr lIns="91406" tIns="45718" rIns="91406" bIns="45718"/>
          <a:lstStyle>
            <a:lvl1pPr>
              <a:defRPr b="0" i="0">
                <a:latin typeface="Helvetica Neue Regular" panose="02000503000000020004" pitchFamily="2" charset="0"/>
              </a:defRPr>
            </a:lvl1p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F81EC4-19B6-724B-AD7E-C403EA7E0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212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9820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896C-63F9-724C-AA37-F7BBA9D28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11E6BC-84F9-BF4D-92A0-2C575110DE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DFD35-DF2E-C048-A600-A1ACA90CFBB0}"/>
              </a:ext>
            </a:extLst>
          </p:cNvPr>
          <p:cNvSpPr>
            <a:spLocks noGrp="1"/>
          </p:cNvSpPr>
          <p:nvPr>
            <p:ph type="dt" sz="half" idx="10"/>
          </p:nvPr>
        </p:nvSpPr>
        <p:spPr/>
        <p:txBody>
          <a:bodyPr/>
          <a:lstStyle/>
          <a:p>
            <a:fld id="{46A72CFA-96B3-E64D-8928-51627C3CC235}" type="datetimeFigureOut">
              <a:rPr lang="en-US" smtClean="0"/>
              <a:t>12/16/19</a:t>
            </a:fld>
            <a:endParaRPr lang="en-US"/>
          </a:p>
        </p:txBody>
      </p:sp>
      <p:sp>
        <p:nvSpPr>
          <p:cNvPr id="5" name="Footer Placeholder 4">
            <a:extLst>
              <a:ext uri="{FF2B5EF4-FFF2-40B4-BE49-F238E27FC236}">
                <a16:creationId xmlns:a16="http://schemas.microsoft.com/office/drawing/2014/main" id="{36E9C7CC-95CD-5D40-A79C-3F0514964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A2750-9CB8-DE4E-A636-8C60B980226C}"/>
              </a:ext>
            </a:extLst>
          </p:cNvPr>
          <p:cNvSpPr>
            <a:spLocks noGrp="1"/>
          </p:cNvSpPr>
          <p:nvPr>
            <p:ph type="sldNum" sz="quarter" idx="12"/>
          </p:nvPr>
        </p:nvSpPr>
        <p:spPr/>
        <p:txBody>
          <a:bodyPr/>
          <a:lstStyle/>
          <a:p>
            <a:fld id="{FFE5DE37-CEEC-E444-A389-C5BF1DB87359}" type="slidenum">
              <a:rPr lang="en-US" smtClean="0"/>
              <a:t>‹#›</a:t>
            </a:fld>
            <a:endParaRPr lang="en-US"/>
          </a:p>
        </p:txBody>
      </p:sp>
    </p:spTree>
    <p:extLst>
      <p:ext uri="{BB962C8B-B14F-4D97-AF65-F5344CB8AC3E}">
        <p14:creationId xmlns:p14="http://schemas.microsoft.com/office/powerpoint/2010/main" val="1494768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6356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8348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9033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4269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05171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4357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6153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5988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2775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961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073E-1B15-934A-AF35-72E707F36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526743-B0DD-B245-B371-77DFC3C561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E2A228-424B-6745-BEE4-2EE6E710512C}"/>
              </a:ext>
            </a:extLst>
          </p:cNvPr>
          <p:cNvSpPr>
            <a:spLocks noGrp="1"/>
          </p:cNvSpPr>
          <p:nvPr>
            <p:ph type="dt" sz="half" idx="10"/>
          </p:nvPr>
        </p:nvSpPr>
        <p:spPr/>
        <p:txBody>
          <a:bodyPr/>
          <a:lstStyle/>
          <a:p>
            <a:fld id="{46A72CFA-96B3-E64D-8928-51627C3CC235}" type="datetimeFigureOut">
              <a:rPr lang="en-US" smtClean="0"/>
              <a:t>12/16/19</a:t>
            </a:fld>
            <a:endParaRPr lang="en-US"/>
          </a:p>
        </p:txBody>
      </p:sp>
      <p:sp>
        <p:nvSpPr>
          <p:cNvPr id="5" name="Footer Placeholder 4">
            <a:extLst>
              <a:ext uri="{FF2B5EF4-FFF2-40B4-BE49-F238E27FC236}">
                <a16:creationId xmlns:a16="http://schemas.microsoft.com/office/drawing/2014/main" id="{FEBCA898-70F0-8B49-8772-6E815C44A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DFDAE8-C0EA-3A42-94B8-4CB86B3F2026}"/>
              </a:ext>
            </a:extLst>
          </p:cNvPr>
          <p:cNvSpPr>
            <a:spLocks noGrp="1"/>
          </p:cNvSpPr>
          <p:nvPr>
            <p:ph type="sldNum" sz="quarter" idx="12"/>
          </p:nvPr>
        </p:nvSpPr>
        <p:spPr/>
        <p:txBody>
          <a:bodyPr/>
          <a:lstStyle/>
          <a:p>
            <a:fld id="{FFE5DE37-CEEC-E444-A389-C5BF1DB87359}" type="slidenum">
              <a:rPr lang="en-US" smtClean="0"/>
              <a:t>‹#›</a:t>
            </a:fld>
            <a:endParaRPr lang="en-US"/>
          </a:p>
        </p:txBody>
      </p:sp>
    </p:spTree>
    <p:extLst>
      <p:ext uri="{BB962C8B-B14F-4D97-AF65-F5344CB8AC3E}">
        <p14:creationId xmlns:p14="http://schemas.microsoft.com/office/powerpoint/2010/main" val="185881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794"/>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588"/>
            </a:lvl1pPr>
            <a:lvl2pPr lvl="1" algn="ctr">
              <a:spcBef>
                <a:spcPts val="0"/>
              </a:spcBef>
              <a:spcAft>
                <a:spcPts val="0"/>
              </a:spcAft>
              <a:buSzPts val="5200"/>
              <a:buNone/>
              <a:defRPr sz="4588"/>
            </a:lvl2pPr>
            <a:lvl3pPr lvl="2" algn="ctr">
              <a:spcBef>
                <a:spcPts val="0"/>
              </a:spcBef>
              <a:spcAft>
                <a:spcPts val="0"/>
              </a:spcAft>
              <a:buSzPts val="5200"/>
              <a:buNone/>
              <a:defRPr sz="4588"/>
            </a:lvl3pPr>
            <a:lvl4pPr lvl="3" algn="ctr">
              <a:spcBef>
                <a:spcPts val="0"/>
              </a:spcBef>
              <a:spcAft>
                <a:spcPts val="0"/>
              </a:spcAft>
              <a:buSzPts val="5200"/>
              <a:buNone/>
              <a:defRPr sz="4588"/>
            </a:lvl4pPr>
            <a:lvl5pPr lvl="4" algn="ctr">
              <a:spcBef>
                <a:spcPts val="0"/>
              </a:spcBef>
              <a:spcAft>
                <a:spcPts val="0"/>
              </a:spcAft>
              <a:buSzPts val="5200"/>
              <a:buNone/>
              <a:defRPr sz="4588"/>
            </a:lvl5pPr>
            <a:lvl6pPr lvl="5" algn="ctr">
              <a:spcBef>
                <a:spcPts val="0"/>
              </a:spcBef>
              <a:spcAft>
                <a:spcPts val="0"/>
              </a:spcAft>
              <a:buSzPts val="5200"/>
              <a:buNone/>
              <a:defRPr sz="4588"/>
            </a:lvl6pPr>
            <a:lvl7pPr lvl="6" algn="ctr">
              <a:spcBef>
                <a:spcPts val="0"/>
              </a:spcBef>
              <a:spcAft>
                <a:spcPts val="0"/>
              </a:spcAft>
              <a:buSzPts val="5200"/>
              <a:buNone/>
              <a:defRPr sz="4588"/>
            </a:lvl7pPr>
            <a:lvl8pPr lvl="7" algn="ctr">
              <a:spcBef>
                <a:spcPts val="0"/>
              </a:spcBef>
              <a:spcAft>
                <a:spcPts val="0"/>
              </a:spcAft>
              <a:buSzPts val="5200"/>
              <a:buNone/>
              <a:defRPr sz="4588"/>
            </a:lvl8pPr>
            <a:lvl9pPr lvl="8" algn="ctr">
              <a:spcBef>
                <a:spcPts val="0"/>
              </a:spcBef>
              <a:spcAft>
                <a:spcPts val="0"/>
              </a:spcAft>
              <a:buSzPts val="5200"/>
              <a:buNone/>
              <a:defRPr sz="4588"/>
            </a:lvl9pPr>
          </a:lstStyle>
          <a:p>
            <a:endParaRPr/>
          </a:p>
        </p:txBody>
      </p:sp>
      <p:sp>
        <p:nvSpPr>
          <p:cNvPr id="11" name="Google Shape;11;p2"/>
          <p:cNvSpPr txBox="1">
            <a:spLocks noGrp="1"/>
          </p:cNvSpPr>
          <p:nvPr>
            <p:ph type="subTitle" idx="1"/>
          </p:nvPr>
        </p:nvSpPr>
        <p:spPr>
          <a:xfrm>
            <a:off x="415600" y="3778833"/>
            <a:ext cx="11360800" cy="1056706"/>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71"/>
            </a:lvl1pPr>
            <a:lvl2pPr lvl="1" algn="ctr">
              <a:lnSpc>
                <a:spcPct val="100000"/>
              </a:lnSpc>
              <a:spcBef>
                <a:spcPts val="0"/>
              </a:spcBef>
              <a:spcAft>
                <a:spcPts val="0"/>
              </a:spcAft>
              <a:buSzPts val="2800"/>
              <a:buNone/>
              <a:defRPr sz="2471"/>
            </a:lvl2pPr>
            <a:lvl3pPr lvl="2" algn="ctr">
              <a:lnSpc>
                <a:spcPct val="100000"/>
              </a:lnSpc>
              <a:spcBef>
                <a:spcPts val="0"/>
              </a:spcBef>
              <a:spcAft>
                <a:spcPts val="0"/>
              </a:spcAft>
              <a:buSzPts val="2800"/>
              <a:buNone/>
              <a:defRPr sz="2471"/>
            </a:lvl3pPr>
            <a:lvl4pPr lvl="3" algn="ctr">
              <a:lnSpc>
                <a:spcPct val="100000"/>
              </a:lnSpc>
              <a:spcBef>
                <a:spcPts val="0"/>
              </a:spcBef>
              <a:spcAft>
                <a:spcPts val="0"/>
              </a:spcAft>
              <a:buSzPts val="2800"/>
              <a:buNone/>
              <a:defRPr sz="2471"/>
            </a:lvl4pPr>
            <a:lvl5pPr lvl="4" algn="ctr">
              <a:lnSpc>
                <a:spcPct val="100000"/>
              </a:lnSpc>
              <a:spcBef>
                <a:spcPts val="0"/>
              </a:spcBef>
              <a:spcAft>
                <a:spcPts val="0"/>
              </a:spcAft>
              <a:buSzPts val="2800"/>
              <a:buNone/>
              <a:defRPr sz="2471"/>
            </a:lvl5pPr>
            <a:lvl6pPr lvl="5" algn="ctr">
              <a:lnSpc>
                <a:spcPct val="100000"/>
              </a:lnSpc>
              <a:spcBef>
                <a:spcPts val="0"/>
              </a:spcBef>
              <a:spcAft>
                <a:spcPts val="0"/>
              </a:spcAft>
              <a:buSzPts val="2800"/>
              <a:buNone/>
              <a:defRPr sz="2471"/>
            </a:lvl6pPr>
            <a:lvl7pPr lvl="6" algn="ctr">
              <a:lnSpc>
                <a:spcPct val="100000"/>
              </a:lnSpc>
              <a:spcBef>
                <a:spcPts val="0"/>
              </a:spcBef>
              <a:spcAft>
                <a:spcPts val="0"/>
              </a:spcAft>
              <a:buSzPts val="2800"/>
              <a:buNone/>
              <a:defRPr sz="2471"/>
            </a:lvl7pPr>
            <a:lvl8pPr lvl="7" algn="ctr">
              <a:lnSpc>
                <a:spcPct val="100000"/>
              </a:lnSpc>
              <a:spcBef>
                <a:spcPts val="0"/>
              </a:spcBef>
              <a:spcAft>
                <a:spcPts val="0"/>
              </a:spcAft>
              <a:buSzPts val="2800"/>
              <a:buNone/>
              <a:defRPr sz="2471"/>
            </a:lvl8pPr>
            <a:lvl9pPr lvl="8" algn="ctr">
              <a:lnSpc>
                <a:spcPct val="100000"/>
              </a:lnSpc>
              <a:spcBef>
                <a:spcPts val="0"/>
              </a:spcBef>
              <a:spcAft>
                <a:spcPts val="0"/>
              </a:spcAft>
              <a:buSzPts val="2800"/>
              <a:buNone/>
              <a:defRPr sz="2471"/>
            </a:lvl9pPr>
          </a:lstStyle>
          <a:p>
            <a:endParaRPr/>
          </a:p>
        </p:txBody>
      </p:sp>
      <p:sp>
        <p:nvSpPr>
          <p:cNvPr id="12" name="Google Shape;12;p2"/>
          <p:cNvSpPr txBox="1">
            <a:spLocks noGrp="1"/>
          </p:cNvSpPr>
          <p:nvPr>
            <p:ph type="sldNum" idx="12"/>
          </p:nvPr>
        </p:nvSpPr>
        <p:spPr>
          <a:xfrm>
            <a:off x="11296611" y="6217623"/>
            <a:ext cx="731600" cy="52491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2330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353"/>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177"/>
            </a:lvl1pPr>
            <a:lvl2pPr lvl="1" algn="ctr">
              <a:spcBef>
                <a:spcPts val="0"/>
              </a:spcBef>
              <a:spcAft>
                <a:spcPts val="0"/>
              </a:spcAft>
              <a:buSzPts val="3600"/>
              <a:buNone/>
              <a:defRPr sz="3177"/>
            </a:lvl2pPr>
            <a:lvl3pPr lvl="2" algn="ctr">
              <a:spcBef>
                <a:spcPts val="0"/>
              </a:spcBef>
              <a:spcAft>
                <a:spcPts val="0"/>
              </a:spcAft>
              <a:buSzPts val="3600"/>
              <a:buNone/>
              <a:defRPr sz="3177"/>
            </a:lvl3pPr>
            <a:lvl4pPr lvl="3" algn="ctr">
              <a:spcBef>
                <a:spcPts val="0"/>
              </a:spcBef>
              <a:spcAft>
                <a:spcPts val="0"/>
              </a:spcAft>
              <a:buSzPts val="3600"/>
              <a:buNone/>
              <a:defRPr sz="3177"/>
            </a:lvl4pPr>
            <a:lvl5pPr lvl="4" algn="ctr">
              <a:spcBef>
                <a:spcPts val="0"/>
              </a:spcBef>
              <a:spcAft>
                <a:spcPts val="0"/>
              </a:spcAft>
              <a:buSzPts val="3600"/>
              <a:buNone/>
              <a:defRPr sz="3177"/>
            </a:lvl5pPr>
            <a:lvl6pPr lvl="5" algn="ctr">
              <a:spcBef>
                <a:spcPts val="0"/>
              </a:spcBef>
              <a:spcAft>
                <a:spcPts val="0"/>
              </a:spcAft>
              <a:buSzPts val="3600"/>
              <a:buNone/>
              <a:defRPr sz="3177"/>
            </a:lvl6pPr>
            <a:lvl7pPr lvl="6" algn="ctr">
              <a:spcBef>
                <a:spcPts val="0"/>
              </a:spcBef>
              <a:spcAft>
                <a:spcPts val="0"/>
              </a:spcAft>
              <a:buSzPts val="3600"/>
              <a:buNone/>
              <a:defRPr sz="3177"/>
            </a:lvl7pPr>
            <a:lvl8pPr lvl="7" algn="ctr">
              <a:spcBef>
                <a:spcPts val="0"/>
              </a:spcBef>
              <a:spcAft>
                <a:spcPts val="0"/>
              </a:spcAft>
              <a:buSzPts val="3600"/>
              <a:buNone/>
              <a:defRPr sz="3177"/>
            </a:lvl8pPr>
            <a:lvl9pPr lvl="8" algn="ctr">
              <a:spcBef>
                <a:spcPts val="0"/>
              </a:spcBef>
              <a:spcAft>
                <a:spcPts val="0"/>
              </a:spcAft>
              <a:buSzPts val="3600"/>
              <a:buNone/>
              <a:defRPr sz="3177"/>
            </a:lvl9pPr>
          </a:lstStyle>
          <a:p>
            <a:endParaRPr/>
          </a:p>
        </p:txBody>
      </p:sp>
      <p:sp>
        <p:nvSpPr>
          <p:cNvPr id="15" name="Google Shape;15;p3"/>
          <p:cNvSpPr txBox="1">
            <a:spLocks noGrp="1"/>
          </p:cNvSpPr>
          <p:nvPr>
            <p:ph type="sldNum" idx="12"/>
          </p:nvPr>
        </p:nvSpPr>
        <p:spPr>
          <a:xfrm>
            <a:off x="11296611" y="6217623"/>
            <a:ext cx="731600" cy="52491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5816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76"/>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324"/>
          </a:xfrm>
          <a:prstGeom prst="rect">
            <a:avLst/>
          </a:prstGeom>
        </p:spPr>
        <p:txBody>
          <a:bodyPr spcFirstLastPara="1" wrap="square" lIns="91425" tIns="91425" rIns="91425" bIns="91425" anchor="t" anchorCtr="0">
            <a:noAutofit/>
          </a:bodyPr>
          <a:lstStyle>
            <a:lvl1pPr marL="403433" lvl="0" indent="-302575">
              <a:spcBef>
                <a:spcPts val="0"/>
              </a:spcBef>
              <a:spcAft>
                <a:spcPts val="0"/>
              </a:spcAft>
              <a:buSzPts val="1800"/>
              <a:buChar char="●"/>
              <a:defRPr/>
            </a:lvl1pPr>
            <a:lvl2pPr marL="806867" lvl="1" indent="-280162">
              <a:spcBef>
                <a:spcPts val="1412"/>
              </a:spcBef>
              <a:spcAft>
                <a:spcPts val="0"/>
              </a:spcAft>
              <a:buSzPts val="1400"/>
              <a:buChar char="○"/>
              <a:defRPr/>
            </a:lvl2pPr>
            <a:lvl3pPr marL="1210300" lvl="2" indent="-280162">
              <a:spcBef>
                <a:spcPts val="1412"/>
              </a:spcBef>
              <a:spcAft>
                <a:spcPts val="0"/>
              </a:spcAft>
              <a:buSzPts val="1400"/>
              <a:buChar char="■"/>
              <a:defRPr/>
            </a:lvl3pPr>
            <a:lvl4pPr marL="1613733" lvl="3" indent="-280162">
              <a:spcBef>
                <a:spcPts val="1412"/>
              </a:spcBef>
              <a:spcAft>
                <a:spcPts val="0"/>
              </a:spcAft>
              <a:buSzPts val="1400"/>
              <a:buChar char="●"/>
              <a:defRPr/>
            </a:lvl4pPr>
            <a:lvl5pPr marL="2017166" lvl="4" indent="-280162">
              <a:spcBef>
                <a:spcPts val="1412"/>
              </a:spcBef>
              <a:spcAft>
                <a:spcPts val="0"/>
              </a:spcAft>
              <a:buSzPts val="1400"/>
              <a:buChar char="○"/>
              <a:defRPr/>
            </a:lvl5pPr>
            <a:lvl6pPr marL="2420600" lvl="5" indent="-280162">
              <a:spcBef>
                <a:spcPts val="1412"/>
              </a:spcBef>
              <a:spcAft>
                <a:spcPts val="0"/>
              </a:spcAft>
              <a:buSzPts val="1400"/>
              <a:buChar char="■"/>
              <a:defRPr/>
            </a:lvl6pPr>
            <a:lvl7pPr marL="2824033" lvl="6" indent="-280162">
              <a:spcBef>
                <a:spcPts val="1412"/>
              </a:spcBef>
              <a:spcAft>
                <a:spcPts val="0"/>
              </a:spcAft>
              <a:buSzPts val="1400"/>
              <a:buChar char="●"/>
              <a:defRPr/>
            </a:lvl7pPr>
            <a:lvl8pPr marL="3227466" lvl="7" indent="-280162">
              <a:spcBef>
                <a:spcPts val="1412"/>
              </a:spcBef>
              <a:spcAft>
                <a:spcPts val="0"/>
              </a:spcAft>
              <a:buSzPts val="1400"/>
              <a:buChar char="○"/>
              <a:defRPr/>
            </a:lvl8pPr>
            <a:lvl9pPr marL="3630900" lvl="8" indent="-280162">
              <a:spcBef>
                <a:spcPts val="1412"/>
              </a:spcBef>
              <a:spcAft>
                <a:spcPts val="1412"/>
              </a:spcAft>
              <a:buSzPts val="1400"/>
              <a:buChar char="■"/>
              <a:defRPr/>
            </a:lvl9pPr>
          </a:lstStyle>
          <a:p>
            <a:endParaRPr/>
          </a:p>
        </p:txBody>
      </p:sp>
      <p:sp>
        <p:nvSpPr>
          <p:cNvPr id="19" name="Google Shape;19;p4"/>
          <p:cNvSpPr txBox="1">
            <a:spLocks noGrp="1"/>
          </p:cNvSpPr>
          <p:nvPr>
            <p:ph type="sldNum" idx="12"/>
          </p:nvPr>
        </p:nvSpPr>
        <p:spPr>
          <a:xfrm>
            <a:off x="11296611" y="6217623"/>
            <a:ext cx="731600" cy="52491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2440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76"/>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324"/>
          </a:xfrm>
          <a:prstGeom prst="rect">
            <a:avLst/>
          </a:prstGeom>
        </p:spPr>
        <p:txBody>
          <a:bodyPr spcFirstLastPara="1" wrap="square" lIns="91425" tIns="91425" rIns="91425" bIns="91425" anchor="t" anchorCtr="0">
            <a:noAutofit/>
          </a:bodyPr>
          <a:lstStyle>
            <a:lvl1pPr marL="403433" lvl="0" indent="-280162">
              <a:spcBef>
                <a:spcPts val="0"/>
              </a:spcBef>
              <a:spcAft>
                <a:spcPts val="0"/>
              </a:spcAft>
              <a:buSzPts val="1400"/>
              <a:buChar char="●"/>
              <a:defRPr sz="1235"/>
            </a:lvl1pPr>
            <a:lvl2pPr marL="806867" lvl="1" indent="-268956">
              <a:spcBef>
                <a:spcPts val="1412"/>
              </a:spcBef>
              <a:spcAft>
                <a:spcPts val="0"/>
              </a:spcAft>
              <a:buSzPts val="1200"/>
              <a:buChar char="○"/>
              <a:defRPr sz="1059"/>
            </a:lvl2pPr>
            <a:lvl3pPr marL="1210300" lvl="2" indent="-268956">
              <a:spcBef>
                <a:spcPts val="1412"/>
              </a:spcBef>
              <a:spcAft>
                <a:spcPts val="0"/>
              </a:spcAft>
              <a:buSzPts val="1200"/>
              <a:buChar char="■"/>
              <a:defRPr sz="1059"/>
            </a:lvl3pPr>
            <a:lvl4pPr marL="1613733" lvl="3" indent="-268956">
              <a:spcBef>
                <a:spcPts val="1412"/>
              </a:spcBef>
              <a:spcAft>
                <a:spcPts val="0"/>
              </a:spcAft>
              <a:buSzPts val="1200"/>
              <a:buChar char="●"/>
              <a:defRPr sz="1059"/>
            </a:lvl4pPr>
            <a:lvl5pPr marL="2017166" lvl="4" indent="-268956">
              <a:spcBef>
                <a:spcPts val="1412"/>
              </a:spcBef>
              <a:spcAft>
                <a:spcPts val="0"/>
              </a:spcAft>
              <a:buSzPts val="1200"/>
              <a:buChar char="○"/>
              <a:defRPr sz="1059"/>
            </a:lvl5pPr>
            <a:lvl6pPr marL="2420600" lvl="5" indent="-268956">
              <a:spcBef>
                <a:spcPts val="1412"/>
              </a:spcBef>
              <a:spcAft>
                <a:spcPts val="0"/>
              </a:spcAft>
              <a:buSzPts val="1200"/>
              <a:buChar char="■"/>
              <a:defRPr sz="1059"/>
            </a:lvl6pPr>
            <a:lvl7pPr marL="2824033" lvl="6" indent="-268956">
              <a:spcBef>
                <a:spcPts val="1412"/>
              </a:spcBef>
              <a:spcAft>
                <a:spcPts val="0"/>
              </a:spcAft>
              <a:buSzPts val="1200"/>
              <a:buChar char="●"/>
              <a:defRPr sz="1059"/>
            </a:lvl7pPr>
            <a:lvl8pPr marL="3227466" lvl="7" indent="-268956">
              <a:spcBef>
                <a:spcPts val="1412"/>
              </a:spcBef>
              <a:spcAft>
                <a:spcPts val="0"/>
              </a:spcAft>
              <a:buSzPts val="1200"/>
              <a:buChar char="○"/>
              <a:defRPr sz="1059"/>
            </a:lvl8pPr>
            <a:lvl9pPr marL="3630900" lvl="8" indent="-268956">
              <a:spcBef>
                <a:spcPts val="1412"/>
              </a:spcBef>
              <a:spcAft>
                <a:spcPts val="1412"/>
              </a:spcAft>
              <a:buSzPts val="1200"/>
              <a:buChar char="■"/>
              <a:defRPr sz="1059"/>
            </a:lvl9pPr>
          </a:lstStyle>
          <a:p>
            <a:endParaRPr/>
          </a:p>
        </p:txBody>
      </p:sp>
      <p:sp>
        <p:nvSpPr>
          <p:cNvPr id="23" name="Google Shape;23;p5"/>
          <p:cNvSpPr txBox="1">
            <a:spLocks noGrp="1"/>
          </p:cNvSpPr>
          <p:nvPr>
            <p:ph type="body" idx="2"/>
          </p:nvPr>
        </p:nvSpPr>
        <p:spPr>
          <a:xfrm>
            <a:off x="6443200" y="1536633"/>
            <a:ext cx="5333200" cy="4555324"/>
          </a:xfrm>
          <a:prstGeom prst="rect">
            <a:avLst/>
          </a:prstGeom>
        </p:spPr>
        <p:txBody>
          <a:bodyPr spcFirstLastPara="1" wrap="square" lIns="91425" tIns="91425" rIns="91425" bIns="91425" anchor="t" anchorCtr="0">
            <a:noAutofit/>
          </a:bodyPr>
          <a:lstStyle>
            <a:lvl1pPr marL="403433" lvl="0" indent="-280162">
              <a:spcBef>
                <a:spcPts val="0"/>
              </a:spcBef>
              <a:spcAft>
                <a:spcPts val="0"/>
              </a:spcAft>
              <a:buSzPts val="1400"/>
              <a:buChar char="●"/>
              <a:defRPr sz="1235"/>
            </a:lvl1pPr>
            <a:lvl2pPr marL="806867" lvl="1" indent="-268956">
              <a:spcBef>
                <a:spcPts val="1412"/>
              </a:spcBef>
              <a:spcAft>
                <a:spcPts val="0"/>
              </a:spcAft>
              <a:buSzPts val="1200"/>
              <a:buChar char="○"/>
              <a:defRPr sz="1059"/>
            </a:lvl2pPr>
            <a:lvl3pPr marL="1210300" lvl="2" indent="-268956">
              <a:spcBef>
                <a:spcPts val="1412"/>
              </a:spcBef>
              <a:spcAft>
                <a:spcPts val="0"/>
              </a:spcAft>
              <a:buSzPts val="1200"/>
              <a:buChar char="■"/>
              <a:defRPr sz="1059"/>
            </a:lvl3pPr>
            <a:lvl4pPr marL="1613733" lvl="3" indent="-268956">
              <a:spcBef>
                <a:spcPts val="1412"/>
              </a:spcBef>
              <a:spcAft>
                <a:spcPts val="0"/>
              </a:spcAft>
              <a:buSzPts val="1200"/>
              <a:buChar char="●"/>
              <a:defRPr sz="1059"/>
            </a:lvl4pPr>
            <a:lvl5pPr marL="2017166" lvl="4" indent="-268956">
              <a:spcBef>
                <a:spcPts val="1412"/>
              </a:spcBef>
              <a:spcAft>
                <a:spcPts val="0"/>
              </a:spcAft>
              <a:buSzPts val="1200"/>
              <a:buChar char="○"/>
              <a:defRPr sz="1059"/>
            </a:lvl5pPr>
            <a:lvl6pPr marL="2420600" lvl="5" indent="-268956">
              <a:spcBef>
                <a:spcPts val="1412"/>
              </a:spcBef>
              <a:spcAft>
                <a:spcPts val="0"/>
              </a:spcAft>
              <a:buSzPts val="1200"/>
              <a:buChar char="■"/>
              <a:defRPr sz="1059"/>
            </a:lvl6pPr>
            <a:lvl7pPr marL="2824033" lvl="6" indent="-268956">
              <a:spcBef>
                <a:spcPts val="1412"/>
              </a:spcBef>
              <a:spcAft>
                <a:spcPts val="0"/>
              </a:spcAft>
              <a:buSzPts val="1200"/>
              <a:buChar char="●"/>
              <a:defRPr sz="1059"/>
            </a:lvl7pPr>
            <a:lvl8pPr marL="3227466" lvl="7" indent="-268956">
              <a:spcBef>
                <a:spcPts val="1412"/>
              </a:spcBef>
              <a:spcAft>
                <a:spcPts val="0"/>
              </a:spcAft>
              <a:buSzPts val="1200"/>
              <a:buChar char="○"/>
              <a:defRPr sz="1059"/>
            </a:lvl8pPr>
            <a:lvl9pPr marL="3630900" lvl="8" indent="-268956">
              <a:spcBef>
                <a:spcPts val="1412"/>
              </a:spcBef>
              <a:spcAft>
                <a:spcPts val="1412"/>
              </a:spcAft>
              <a:buSzPts val="1200"/>
              <a:buChar char="■"/>
              <a:defRPr sz="1059"/>
            </a:lvl9pPr>
          </a:lstStyle>
          <a:p>
            <a:endParaRPr/>
          </a:p>
        </p:txBody>
      </p:sp>
      <p:sp>
        <p:nvSpPr>
          <p:cNvPr id="24" name="Google Shape;24;p5"/>
          <p:cNvSpPr txBox="1">
            <a:spLocks noGrp="1"/>
          </p:cNvSpPr>
          <p:nvPr>
            <p:ph type="sldNum" idx="12"/>
          </p:nvPr>
        </p:nvSpPr>
        <p:spPr>
          <a:xfrm>
            <a:off x="11296611" y="6217623"/>
            <a:ext cx="731600" cy="52491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8980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76"/>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91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3875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471"/>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118"/>
            </a:lvl1pPr>
            <a:lvl2pPr lvl="1">
              <a:spcBef>
                <a:spcPts val="0"/>
              </a:spcBef>
              <a:spcAft>
                <a:spcPts val="0"/>
              </a:spcAft>
              <a:buSzPts val="2400"/>
              <a:buNone/>
              <a:defRPr sz="2118"/>
            </a:lvl2pPr>
            <a:lvl3pPr lvl="2">
              <a:spcBef>
                <a:spcPts val="0"/>
              </a:spcBef>
              <a:spcAft>
                <a:spcPts val="0"/>
              </a:spcAft>
              <a:buSzPts val="2400"/>
              <a:buNone/>
              <a:defRPr sz="2118"/>
            </a:lvl3pPr>
            <a:lvl4pPr lvl="3">
              <a:spcBef>
                <a:spcPts val="0"/>
              </a:spcBef>
              <a:spcAft>
                <a:spcPts val="0"/>
              </a:spcAft>
              <a:buSzPts val="2400"/>
              <a:buNone/>
              <a:defRPr sz="2118"/>
            </a:lvl4pPr>
            <a:lvl5pPr lvl="4">
              <a:spcBef>
                <a:spcPts val="0"/>
              </a:spcBef>
              <a:spcAft>
                <a:spcPts val="0"/>
              </a:spcAft>
              <a:buSzPts val="2400"/>
              <a:buNone/>
              <a:defRPr sz="2118"/>
            </a:lvl5pPr>
            <a:lvl6pPr lvl="5">
              <a:spcBef>
                <a:spcPts val="0"/>
              </a:spcBef>
              <a:spcAft>
                <a:spcPts val="0"/>
              </a:spcAft>
              <a:buSzPts val="2400"/>
              <a:buNone/>
              <a:defRPr sz="2118"/>
            </a:lvl6pPr>
            <a:lvl7pPr lvl="6">
              <a:spcBef>
                <a:spcPts val="0"/>
              </a:spcBef>
              <a:spcAft>
                <a:spcPts val="0"/>
              </a:spcAft>
              <a:buSzPts val="2400"/>
              <a:buNone/>
              <a:defRPr sz="2118"/>
            </a:lvl7pPr>
            <a:lvl8pPr lvl="7">
              <a:spcBef>
                <a:spcPts val="0"/>
              </a:spcBef>
              <a:spcAft>
                <a:spcPts val="0"/>
              </a:spcAft>
              <a:buSzPts val="2400"/>
              <a:buNone/>
              <a:defRPr sz="2118"/>
            </a:lvl8pPr>
            <a:lvl9pPr lvl="8">
              <a:spcBef>
                <a:spcPts val="0"/>
              </a:spcBef>
              <a:spcAft>
                <a:spcPts val="0"/>
              </a:spcAft>
              <a:buSzPts val="2400"/>
              <a:buNone/>
              <a:defRPr sz="2118"/>
            </a:lvl9pPr>
          </a:lstStyle>
          <a:p>
            <a:endParaRPr/>
          </a:p>
        </p:txBody>
      </p:sp>
      <p:sp>
        <p:nvSpPr>
          <p:cNvPr id="30" name="Google Shape;30;p7"/>
          <p:cNvSpPr txBox="1">
            <a:spLocks noGrp="1"/>
          </p:cNvSpPr>
          <p:nvPr>
            <p:ph type="body" idx="1"/>
          </p:nvPr>
        </p:nvSpPr>
        <p:spPr>
          <a:xfrm>
            <a:off x="415600" y="1852800"/>
            <a:ext cx="3744000" cy="4239265"/>
          </a:xfrm>
          <a:prstGeom prst="rect">
            <a:avLst/>
          </a:prstGeom>
        </p:spPr>
        <p:txBody>
          <a:bodyPr spcFirstLastPara="1" wrap="square" lIns="91425" tIns="91425" rIns="91425" bIns="91425" anchor="t" anchorCtr="0">
            <a:noAutofit/>
          </a:bodyPr>
          <a:lstStyle>
            <a:lvl1pPr marL="403433" lvl="0" indent="-268956">
              <a:spcBef>
                <a:spcPts val="0"/>
              </a:spcBef>
              <a:spcAft>
                <a:spcPts val="0"/>
              </a:spcAft>
              <a:buSzPts val="1200"/>
              <a:buChar char="●"/>
              <a:defRPr sz="1059"/>
            </a:lvl1pPr>
            <a:lvl2pPr marL="806867" lvl="1" indent="-268956">
              <a:spcBef>
                <a:spcPts val="1412"/>
              </a:spcBef>
              <a:spcAft>
                <a:spcPts val="0"/>
              </a:spcAft>
              <a:buSzPts val="1200"/>
              <a:buChar char="○"/>
              <a:defRPr sz="1059"/>
            </a:lvl2pPr>
            <a:lvl3pPr marL="1210300" lvl="2" indent="-268956">
              <a:spcBef>
                <a:spcPts val="1412"/>
              </a:spcBef>
              <a:spcAft>
                <a:spcPts val="0"/>
              </a:spcAft>
              <a:buSzPts val="1200"/>
              <a:buChar char="■"/>
              <a:defRPr sz="1059"/>
            </a:lvl3pPr>
            <a:lvl4pPr marL="1613733" lvl="3" indent="-268956">
              <a:spcBef>
                <a:spcPts val="1412"/>
              </a:spcBef>
              <a:spcAft>
                <a:spcPts val="0"/>
              </a:spcAft>
              <a:buSzPts val="1200"/>
              <a:buChar char="●"/>
              <a:defRPr sz="1059"/>
            </a:lvl4pPr>
            <a:lvl5pPr marL="2017166" lvl="4" indent="-268956">
              <a:spcBef>
                <a:spcPts val="1412"/>
              </a:spcBef>
              <a:spcAft>
                <a:spcPts val="0"/>
              </a:spcAft>
              <a:buSzPts val="1200"/>
              <a:buChar char="○"/>
              <a:defRPr sz="1059"/>
            </a:lvl5pPr>
            <a:lvl6pPr marL="2420600" lvl="5" indent="-268956">
              <a:spcBef>
                <a:spcPts val="1412"/>
              </a:spcBef>
              <a:spcAft>
                <a:spcPts val="0"/>
              </a:spcAft>
              <a:buSzPts val="1200"/>
              <a:buChar char="■"/>
              <a:defRPr sz="1059"/>
            </a:lvl6pPr>
            <a:lvl7pPr marL="2824033" lvl="6" indent="-268956">
              <a:spcBef>
                <a:spcPts val="1412"/>
              </a:spcBef>
              <a:spcAft>
                <a:spcPts val="0"/>
              </a:spcAft>
              <a:buSzPts val="1200"/>
              <a:buChar char="●"/>
              <a:defRPr sz="1059"/>
            </a:lvl7pPr>
            <a:lvl8pPr marL="3227466" lvl="7" indent="-268956">
              <a:spcBef>
                <a:spcPts val="1412"/>
              </a:spcBef>
              <a:spcAft>
                <a:spcPts val="0"/>
              </a:spcAft>
              <a:buSzPts val="1200"/>
              <a:buChar char="○"/>
              <a:defRPr sz="1059"/>
            </a:lvl8pPr>
            <a:lvl9pPr marL="3630900" lvl="8" indent="-268956">
              <a:spcBef>
                <a:spcPts val="1412"/>
              </a:spcBef>
              <a:spcAft>
                <a:spcPts val="1412"/>
              </a:spcAft>
              <a:buSzPts val="1200"/>
              <a:buChar char="■"/>
              <a:defRPr sz="1059"/>
            </a:lvl9pPr>
          </a:lstStyle>
          <a:p>
            <a:endParaRPr/>
          </a:p>
        </p:txBody>
      </p:sp>
      <p:sp>
        <p:nvSpPr>
          <p:cNvPr id="31" name="Google Shape;31;p7"/>
          <p:cNvSpPr txBox="1">
            <a:spLocks noGrp="1"/>
          </p:cNvSpPr>
          <p:nvPr>
            <p:ph type="sldNum" idx="12"/>
          </p:nvPr>
        </p:nvSpPr>
        <p:spPr>
          <a:xfrm>
            <a:off x="11296611" y="6217623"/>
            <a:ext cx="731600" cy="52491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45519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1"/>
            <a:ext cx="8490400" cy="5454529"/>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236"/>
            </a:lvl1pPr>
            <a:lvl2pPr lvl="1">
              <a:spcBef>
                <a:spcPts val="0"/>
              </a:spcBef>
              <a:spcAft>
                <a:spcPts val="0"/>
              </a:spcAft>
              <a:buSzPts val="4800"/>
              <a:buNone/>
              <a:defRPr sz="4236"/>
            </a:lvl2pPr>
            <a:lvl3pPr lvl="2">
              <a:spcBef>
                <a:spcPts val="0"/>
              </a:spcBef>
              <a:spcAft>
                <a:spcPts val="0"/>
              </a:spcAft>
              <a:buSzPts val="4800"/>
              <a:buNone/>
              <a:defRPr sz="4236"/>
            </a:lvl3pPr>
            <a:lvl4pPr lvl="3">
              <a:spcBef>
                <a:spcPts val="0"/>
              </a:spcBef>
              <a:spcAft>
                <a:spcPts val="0"/>
              </a:spcAft>
              <a:buSzPts val="4800"/>
              <a:buNone/>
              <a:defRPr sz="4236"/>
            </a:lvl4pPr>
            <a:lvl5pPr lvl="4">
              <a:spcBef>
                <a:spcPts val="0"/>
              </a:spcBef>
              <a:spcAft>
                <a:spcPts val="0"/>
              </a:spcAft>
              <a:buSzPts val="4800"/>
              <a:buNone/>
              <a:defRPr sz="4236"/>
            </a:lvl5pPr>
            <a:lvl6pPr lvl="5">
              <a:spcBef>
                <a:spcPts val="0"/>
              </a:spcBef>
              <a:spcAft>
                <a:spcPts val="0"/>
              </a:spcAft>
              <a:buSzPts val="4800"/>
              <a:buNone/>
              <a:defRPr sz="4236"/>
            </a:lvl6pPr>
            <a:lvl7pPr lvl="6">
              <a:spcBef>
                <a:spcPts val="0"/>
              </a:spcBef>
              <a:spcAft>
                <a:spcPts val="0"/>
              </a:spcAft>
              <a:buSzPts val="4800"/>
              <a:buNone/>
              <a:defRPr sz="4236"/>
            </a:lvl7pPr>
            <a:lvl8pPr lvl="7">
              <a:spcBef>
                <a:spcPts val="0"/>
              </a:spcBef>
              <a:spcAft>
                <a:spcPts val="0"/>
              </a:spcAft>
              <a:buSzPts val="4800"/>
              <a:buNone/>
              <a:defRPr sz="4236"/>
            </a:lvl8pPr>
            <a:lvl9pPr lvl="8">
              <a:spcBef>
                <a:spcPts val="0"/>
              </a:spcBef>
              <a:spcAft>
                <a:spcPts val="0"/>
              </a:spcAft>
              <a:buSzPts val="4800"/>
              <a:buNone/>
              <a:defRPr sz="4236"/>
            </a:lvl9pPr>
          </a:lstStyle>
          <a:p>
            <a:endParaRPr/>
          </a:p>
        </p:txBody>
      </p:sp>
      <p:sp>
        <p:nvSpPr>
          <p:cNvPr id="34" name="Google Shape;34;p8"/>
          <p:cNvSpPr txBox="1">
            <a:spLocks noGrp="1"/>
          </p:cNvSpPr>
          <p:nvPr>
            <p:ph type="sldNum" idx="12"/>
          </p:nvPr>
        </p:nvSpPr>
        <p:spPr>
          <a:xfrm>
            <a:off x="11296611" y="6217623"/>
            <a:ext cx="731600" cy="52491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7606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80669" tIns="80669" rIns="80669" bIns="80669" anchor="ctr" anchorCtr="0">
            <a:noAutofit/>
          </a:bodyPr>
          <a:lstStyle/>
          <a:p>
            <a:pPr marL="0" lvl="0" indent="0" algn="l" rtl="0">
              <a:spcBef>
                <a:spcPts val="0"/>
              </a:spcBef>
              <a:spcAft>
                <a:spcPts val="0"/>
              </a:spcAft>
              <a:buNone/>
            </a:pPr>
            <a:endParaRPr sz="1588"/>
          </a:p>
        </p:txBody>
      </p:sp>
      <p:sp>
        <p:nvSpPr>
          <p:cNvPr id="37" name="Google Shape;37;p9"/>
          <p:cNvSpPr txBox="1">
            <a:spLocks noGrp="1"/>
          </p:cNvSpPr>
          <p:nvPr>
            <p:ph type="title"/>
          </p:nvPr>
        </p:nvSpPr>
        <p:spPr>
          <a:xfrm>
            <a:off x="354000" y="1644233"/>
            <a:ext cx="5393600" cy="1976294"/>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706"/>
            </a:lvl1pPr>
            <a:lvl2pPr lvl="1" algn="ctr">
              <a:spcBef>
                <a:spcPts val="0"/>
              </a:spcBef>
              <a:spcAft>
                <a:spcPts val="0"/>
              </a:spcAft>
              <a:buSzPts val="4200"/>
              <a:buNone/>
              <a:defRPr sz="3706"/>
            </a:lvl2pPr>
            <a:lvl3pPr lvl="2" algn="ctr">
              <a:spcBef>
                <a:spcPts val="0"/>
              </a:spcBef>
              <a:spcAft>
                <a:spcPts val="0"/>
              </a:spcAft>
              <a:buSzPts val="4200"/>
              <a:buNone/>
              <a:defRPr sz="3706"/>
            </a:lvl3pPr>
            <a:lvl4pPr lvl="3" algn="ctr">
              <a:spcBef>
                <a:spcPts val="0"/>
              </a:spcBef>
              <a:spcAft>
                <a:spcPts val="0"/>
              </a:spcAft>
              <a:buSzPts val="4200"/>
              <a:buNone/>
              <a:defRPr sz="3706"/>
            </a:lvl4pPr>
            <a:lvl5pPr lvl="4" algn="ctr">
              <a:spcBef>
                <a:spcPts val="0"/>
              </a:spcBef>
              <a:spcAft>
                <a:spcPts val="0"/>
              </a:spcAft>
              <a:buSzPts val="4200"/>
              <a:buNone/>
              <a:defRPr sz="3706"/>
            </a:lvl5pPr>
            <a:lvl6pPr lvl="5" algn="ctr">
              <a:spcBef>
                <a:spcPts val="0"/>
              </a:spcBef>
              <a:spcAft>
                <a:spcPts val="0"/>
              </a:spcAft>
              <a:buSzPts val="4200"/>
              <a:buNone/>
              <a:defRPr sz="3706"/>
            </a:lvl6pPr>
            <a:lvl7pPr lvl="6" algn="ctr">
              <a:spcBef>
                <a:spcPts val="0"/>
              </a:spcBef>
              <a:spcAft>
                <a:spcPts val="0"/>
              </a:spcAft>
              <a:buSzPts val="4200"/>
              <a:buNone/>
              <a:defRPr sz="3706"/>
            </a:lvl7pPr>
            <a:lvl8pPr lvl="7" algn="ctr">
              <a:spcBef>
                <a:spcPts val="0"/>
              </a:spcBef>
              <a:spcAft>
                <a:spcPts val="0"/>
              </a:spcAft>
              <a:buSzPts val="4200"/>
              <a:buNone/>
              <a:defRPr sz="3706"/>
            </a:lvl8pPr>
            <a:lvl9pPr lvl="8" algn="ctr">
              <a:spcBef>
                <a:spcPts val="0"/>
              </a:spcBef>
              <a:spcAft>
                <a:spcPts val="0"/>
              </a:spcAft>
              <a:buSzPts val="4200"/>
              <a:buNone/>
              <a:defRPr sz="3706"/>
            </a:lvl9pPr>
          </a:lstStyle>
          <a:p>
            <a:endParaRPr/>
          </a:p>
        </p:txBody>
      </p:sp>
      <p:sp>
        <p:nvSpPr>
          <p:cNvPr id="38" name="Google Shape;38;p9"/>
          <p:cNvSpPr txBox="1">
            <a:spLocks noGrp="1"/>
          </p:cNvSpPr>
          <p:nvPr>
            <p:ph type="subTitle" idx="1"/>
          </p:nvPr>
        </p:nvSpPr>
        <p:spPr>
          <a:xfrm>
            <a:off x="354000" y="3737434"/>
            <a:ext cx="5393600" cy="164673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53"/>
            </a:lvl1pPr>
            <a:lvl2pPr lvl="1" algn="ctr">
              <a:lnSpc>
                <a:spcPct val="100000"/>
              </a:lnSpc>
              <a:spcBef>
                <a:spcPts val="0"/>
              </a:spcBef>
              <a:spcAft>
                <a:spcPts val="0"/>
              </a:spcAft>
              <a:buSzPts val="2100"/>
              <a:buNone/>
              <a:defRPr sz="1853"/>
            </a:lvl2pPr>
            <a:lvl3pPr lvl="2" algn="ctr">
              <a:lnSpc>
                <a:spcPct val="100000"/>
              </a:lnSpc>
              <a:spcBef>
                <a:spcPts val="0"/>
              </a:spcBef>
              <a:spcAft>
                <a:spcPts val="0"/>
              </a:spcAft>
              <a:buSzPts val="2100"/>
              <a:buNone/>
              <a:defRPr sz="1853"/>
            </a:lvl3pPr>
            <a:lvl4pPr lvl="3" algn="ctr">
              <a:lnSpc>
                <a:spcPct val="100000"/>
              </a:lnSpc>
              <a:spcBef>
                <a:spcPts val="0"/>
              </a:spcBef>
              <a:spcAft>
                <a:spcPts val="0"/>
              </a:spcAft>
              <a:buSzPts val="2100"/>
              <a:buNone/>
              <a:defRPr sz="1853"/>
            </a:lvl4pPr>
            <a:lvl5pPr lvl="4" algn="ctr">
              <a:lnSpc>
                <a:spcPct val="100000"/>
              </a:lnSpc>
              <a:spcBef>
                <a:spcPts val="0"/>
              </a:spcBef>
              <a:spcAft>
                <a:spcPts val="0"/>
              </a:spcAft>
              <a:buSzPts val="2100"/>
              <a:buNone/>
              <a:defRPr sz="1853"/>
            </a:lvl5pPr>
            <a:lvl6pPr lvl="5" algn="ctr">
              <a:lnSpc>
                <a:spcPct val="100000"/>
              </a:lnSpc>
              <a:spcBef>
                <a:spcPts val="0"/>
              </a:spcBef>
              <a:spcAft>
                <a:spcPts val="0"/>
              </a:spcAft>
              <a:buSzPts val="2100"/>
              <a:buNone/>
              <a:defRPr sz="1853"/>
            </a:lvl6pPr>
            <a:lvl7pPr lvl="6" algn="ctr">
              <a:lnSpc>
                <a:spcPct val="100000"/>
              </a:lnSpc>
              <a:spcBef>
                <a:spcPts val="0"/>
              </a:spcBef>
              <a:spcAft>
                <a:spcPts val="0"/>
              </a:spcAft>
              <a:buSzPts val="2100"/>
              <a:buNone/>
              <a:defRPr sz="1853"/>
            </a:lvl7pPr>
            <a:lvl8pPr lvl="7" algn="ctr">
              <a:lnSpc>
                <a:spcPct val="100000"/>
              </a:lnSpc>
              <a:spcBef>
                <a:spcPts val="0"/>
              </a:spcBef>
              <a:spcAft>
                <a:spcPts val="0"/>
              </a:spcAft>
              <a:buSzPts val="2100"/>
              <a:buNone/>
              <a:defRPr sz="1853"/>
            </a:lvl8pPr>
            <a:lvl9pPr lvl="8" algn="ctr">
              <a:lnSpc>
                <a:spcPct val="100000"/>
              </a:lnSpc>
              <a:spcBef>
                <a:spcPts val="0"/>
              </a:spcBef>
              <a:spcAft>
                <a:spcPts val="0"/>
              </a:spcAft>
              <a:buSzPts val="2100"/>
              <a:buNone/>
              <a:defRPr sz="1853"/>
            </a:lvl9pPr>
          </a:lstStyle>
          <a:p>
            <a:endParaRPr/>
          </a:p>
        </p:txBody>
      </p:sp>
      <p:sp>
        <p:nvSpPr>
          <p:cNvPr id="39" name="Google Shape;39;p9"/>
          <p:cNvSpPr txBox="1">
            <a:spLocks noGrp="1"/>
          </p:cNvSpPr>
          <p:nvPr>
            <p:ph type="body" idx="2"/>
          </p:nvPr>
        </p:nvSpPr>
        <p:spPr>
          <a:xfrm>
            <a:off x="6586000" y="965433"/>
            <a:ext cx="5116000" cy="4926706"/>
          </a:xfrm>
          <a:prstGeom prst="rect">
            <a:avLst/>
          </a:prstGeom>
        </p:spPr>
        <p:txBody>
          <a:bodyPr spcFirstLastPara="1" wrap="square" lIns="91425" tIns="91425" rIns="91425" bIns="91425" anchor="ctr" anchorCtr="0">
            <a:noAutofit/>
          </a:bodyPr>
          <a:lstStyle>
            <a:lvl1pPr marL="403433" lvl="0" indent="-302575">
              <a:spcBef>
                <a:spcPts val="0"/>
              </a:spcBef>
              <a:spcAft>
                <a:spcPts val="0"/>
              </a:spcAft>
              <a:buSzPts val="1800"/>
              <a:buChar char="●"/>
              <a:defRPr/>
            </a:lvl1pPr>
            <a:lvl2pPr marL="806867" lvl="1" indent="-280162">
              <a:spcBef>
                <a:spcPts val="1412"/>
              </a:spcBef>
              <a:spcAft>
                <a:spcPts val="0"/>
              </a:spcAft>
              <a:buSzPts val="1400"/>
              <a:buChar char="○"/>
              <a:defRPr/>
            </a:lvl2pPr>
            <a:lvl3pPr marL="1210300" lvl="2" indent="-280162">
              <a:spcBef>
                <a:spcPts val="1412"/>
              </a:spcBef>
              <a:spcAft>
                <a:spcPts val="0"/>
              </a:spcAft>
              <a:buSzPts val="1400"/>
              <a:buChar char="■"/>
              <a:defRPr/>
            </a:lvl3pPr>
            <a:lvl4pPr marL="1613733" lvl="3" indent="-280162">
              <a:spcBef>
                <a:spcPts val="1412"/>
              </a:spcBef>
              <a:spcAft>
                <a:spcPts val="0"/>
              </a:spcAft>
              <a:buSzPts val="1400"/>
              <a:buChar char="●"/>
              <a:defRPr/>
            </a:lvl4pPr>
            <a:lvl5pPr marL="2017166" lvl="4" indent="-280162">
              <a:spcBef>
                <a:spcPts val="1412"/>
              </a:spcBef>
              <a:spcAft>
                <a:spcPts val="0"/>
              </a:spcAft>
              <a:buSzPts val="1400"/>
              <a:buChar char="○"/>
              <a:defRPr/>
            </a:lvl5pPr>
            <a:lvl6pPr marL="2420600" lvl="5" indent="-280162">
              <a:spcBef>
                <a:spcPts val="1412"/>
              </a:spcBef>
              <a:spcAft>
                <a:spcPts val="0"/>
              </a:spcAft>
              <a:buSzPts val="1400"/>
              <a:buChar char="■"/>
              <a:defRPr/>
            </a:lvl6pPr>
            <a:lvl7pPr marL="2824033" lvl="6" indent="-280162">
              <a:spcBef>
                <a:spcPts val="1412"/>
              </a:spcBef>
              <a:spcAft>
                <a:spcPts val="0"/>
              </a:spcAft>
              <a:buSzPts val="1400"/>
              <a:buChar char="●"/>
              <a:defRPr/>
            </a:lvl7pPr>
            <a:lvl8pPr marL="3227466" lvl="7" indent="-280162">
              <a:spcBef>
                <a:spcPts val="1412"/>
              </a:spcBef>
              <a:spcAft>
                <a:spcPts val="0"/>
              </a:spcAft>
              <a:buSzPts val="1400"/>
              <a:buChar char="○"/>
              <a:defRPr/>
            </a:lvl8pPr>
            <a:lvl9pPr marL="3630900" lvl="8" indent="-280162">
              <a:spcBef>
                <a:spcPts val="1412"/>
              </a:spcBef>
              <a:spcAft>
                <a:spcPts val="1412"/>
              </a:spcAft>
              <a:buSzPts val="1400"/>
              <a:buChar char="■"/>
              <a:defRPr/>
            </a:lvl9pPr>
          </a:lstStyle>
          <a:p>
            <a:endParaRPr/>
          </a:p>
        </p:txBody>
      </p:sp>
      <p:sp>
        <p:nvSpPr>
          <p:cNvPr id="40" name="Google Shape;40;p9"/>
          <p:cNvSpPr txBox="1">
            <a:spLocks noGrp="1"/>
          </p:cNvSpPr>
          <p:nvPr>
            <p:ph type="sldNum" idx="12"/>
          </p:nvPr>
        </p:nvSpPr>
        <p:spPr>
          <a:xfrm>
            <a:off x="11296611" y="6217623"/>
            <a:ext cx="731600" cy="52491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6368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24"/>
          </a:xfrm>
          <a:prstGeom prst="rect">
            <a:avLst/>
          </a:prstGeom>
        </p:spPr>
        <p:txBody>
          <a:bodyPr spcFirstLastPara="1" wrap="square" lIns="91425" tIns="91425" rIns="91425" bIns="91425" anchor="ctr" anchorCtr="0">
            <a:noAutofit/>
          </a:bodyPr>
          <a:lstStyle>
            <a:lvl1pPr marL="403433" lvl="0" indent="-201717">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91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0939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4"/>
            <a:ext cx="11360800" cy="2617941"/>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89"/>
            </a:lvl1pPr>
            <a:lvl2pPr lvl="1" algn="ctr">
              <a:spcBef>
                <a:spcPts val="0"/>
              </a:spcBef>
              <a:spcAft>
                <a:spcPts val="0"/>
              </a:spcAft>
              <a:buSzPts val="12000"/>
              <a:buNone/>
              <a:defRPr sz="10589"/>
            </a:lvl2pPr>
            <a:lvl3pPr lvl="2" algn="ctr">
              <a:spcBef>
                <a:spcPts val="0"/>
              </a:spcBef>
              <a:spcAft>
                <a:spcPts val="0"/>
              </a:spcAft>
              <a:buSzPts val="12000"/>
              <a:buNone/>
              <a:defRPr sz="10589"/>
            </a:lvl3pPr>
            <a:lvl4pPr lvl="3" algn="ctr">
              <a:spcBef>
                <a:spcPts val="0"/>
              </a:spcBef>
              <a:spcAft>
                <a:spcPts val="0"/>
              </a:spcAft>
              <a:buSzPts val="12000"/>
              <a:buNone/>
              <a:defRPr sz="10589"/>
            </a:lvl4pPr>
            <a:lvl5pPr lvl="4" algn="ctr">
              <a:spcBef>
                <a:spcPts val="0"/>
              </a:spcBef>
              <a:spcAft>
                <a:spcPts val="0"/>
              </a:spcAft>
              <a:buSzPts val="12000"/>
              <a:buNone/>
              <a:defRPr sz="10589"/>
            </a:lvl5pPr>
            <a:lvl6pPr lvl="5" algn="ctr">
              <a:spcBef>
                <a:spcPts val="0"/>
              </a:spcBef>
              <a:spcAft>
                <a:spcPts val="0"/>
              </a:spcAft>
              <a:buSzPts val="12000"/>
              <a:buNone/>
              <a:defRPr sz="10589"/>
            </a:lvl6pPr>
            <a:lvl7pPr lvl="6" algn="ctr">
              <a:spcBef>
                <a:spcPts val="0"/>
              </a:spcBef>
              <a:spcAft>
                <a:spcPts val="0"/>
              </a:spcAft>
              <a:buSzPts val="12000"/>
              <a:buNone/>
              <a:defRPr sz="10589"/>
            </a:lvl7pPr>
            <a:lvl8pPr lvl="7" algn="ctr">
              <a:spcBef>
                <a:spcPts val="0"/>
              </a:spcBef>
              <a:spcAft>
                <a:spcPts val="0"/>
              </a:spcAft>
              <a:buSzPts val="12000"/>
              <a:buNone/>
              <a:defRPr sz="10589"/>
            </a:lvl8pPr>
            <a:lvl9pPr lvl="8" algn="ctr">
              <a:spcBef>
                <a:spcPts val="0"/>
              </a:spcBef>
              <a:spcAft>
                <a:spcPts val="0"/>
              </a:spcAft>
              <a:buSzPts val="12000"/>
              <a:buNone/>
              <a:defRPr sz="10589"/>
            </a:lvl9pPr>
          </a:lstStyle>
          <a:p>
            <a:r>
              <a:t>xx%</a:t>
            </a:r>
          </a:p>
        </p:txBody>
      </p:sp>
      <p:sp>
        <p:nvSpPr>
          <p:cNvPr id="46" name="Google Shape;46;p11"/>
          <p:cNvSpPr txBox="1">
            <a:spLocks noGrp="1"/>
          </p:cNvSpPr>
          <p:nvPr>
            <p:ph type="body" idx="1"/>
          </p:nvPr>
        </p:nvSpPr>
        <p:spPr>
          <a:xfrm>
            <a:off x="415600" y="4202966"/>
            <a:ext cx="11360800" cy="1734353"/>
          </a:xfrm>
          <a:prstGeom prst="rect">
            <a:avLst/>
          </a:prstGeom>
        </p:spPr>
        <p:txBody>
          <a:bodyPr spcFirstLastPara="1" wrap="square" lIns="91425" tIns="91425" rIns="91425" bIns="91425" anchor="t" anchorCtr="0">
            <a:noAutofit/>
          </a:bodyPr>
          <a:lstStyle>
            <a:lvl1pPr marL="403433" lvl="0" indent="-302575" algn="ctr">
              <a:spcBef>
                <a:spcPts val="0"/>
              </a:spcBef>
              <a:spcAft>
                <a:spcPts val="0"/>
              </a:spcAft>
              <a:buSzPts val="1800"/>
              <a:buChar char="●"/>
              <a:defRPr/>
            </a:lvl1pPr>
            <a:lvl2pPr marL="806867" lvl="1" indent="-280162" algn="ctr">
              <a:spcBef>
                <a:spcPts val="1412"/>
              </a:spcBef>
              <a:spcAft>
                <a:spcPts val="0"/>
              </a:spcAft>
              <a:buSzPts val="1400"/>
              <a:buChar char="○"/>
              <a:defRPr/>
            </a:lvl2pPr>
            <a:lvl3pPr marL="1210300" lvl="2" indent="-280162" algn="ctr">
              <a:spcBef>
                <a:spcPts val="1412"/>
              </a:spcBef>
              <a:spcAft>
                <a:spcPts val="0"/>
              </a:spcAft>
              <a:buSzPts val="1400"/>
              <a:buChar char="■"/>
              <a:defRPr/>
            </a:lvl3pPr>
            <a:lvl4pPr marL="1613733" lvl="3" indent="-280162" algn="ctr">
              <a:spcBef>
                <a:spcPts val="1412"/>
              </a:spcBef>
              <a:spcAft>
                <a:spcPts val="0"/>
              </a:spcAft>
              <a:buSzPts val="1400"/>
              <a:buChar char="●"/>
              <a:defRPr/>
            </a:lvl4pPr>
            <a:lvl5pPr marL="2017166" lvl="4" indent="-280162" algn="ctr">
              <a:spcBef>
                <a:spcPts val="1412"/>
              </a:spcBef>
              <a:spcAft>
                <a:spcPts val="0"/>
              </a:spcAft>
              <a:buSzPts val="1400"/>
              <a:buChar char="○"/>
              <a:defRPr/>
            </a:lvl5pPr>
            <a:lvl6pPr marL="2420600" lvl="5" indent="-280162" algn="ctr">
              <a:spcBef>
                <a:spcPts val="1412"/>
              </a:spcBef>
              <a:spcAft>
                <a:spcPts val="0"/>
              </a:spcAft>
              <a:buSzPts val="1400"/>
              <a:buChar char="■"/>
              <a:defRPr/>
            </a:lvl6pPr>
            <a:lvl7pPr marL="2824033" lvl="6" indent="-280162" algn="ctr">
              <a:spcBef>
                <a:spcPts val="1412"/>
              </a:spcBef>
              <a:spcAft>
                <a:spcPts val="0"/>
              </a:spcAft>
              <a:buSzPts val="1400"/>
              <a:buChar char="●"/>
              <a:defRPr/>
            </a:lvl7pPr>
            <a:lvl8pPr marL="3227466" lvl="7" indent="-280162" algn="ctr">
              <a:spcBef>
                <a:spcPts val="1412"/>
              </a:spcBef>
              <a:spcAft>
                <a:spcPts val="0"/>
              </a:spcAft>
              <a:buSzPts val="1400"/>
              <a:buChar char="○"/>
              <a:defRPr/>
            </a:lvl8pPr>
            <a:lvl9pPr marL="3630900" lvl="8" indent="-280162" algn="ctr">
              <a:spcBef>
                <a:spcPts val="1412"/>
              </a:spcBef>
              <a:spcAft>
                <a:spcPts val="1412"/>
              </a:spcAft>
              <a:buSzPts val="1400"/>
              <a:buChar char="■"/>
              <a:defRPr/>
            </a:lvl9pPr>
          </a:lstStyle>
          <a:p>
            <a:endParaRPr/>
          </a:p>
        </p:txBody>
      </p:sp>
      <p:sp>
        <p:nvSpPr>
          <p:cNvPr id="47" name="Google Shape;47;p11"/>
          <p:cNvSpPr txBox="1">
            <a:spLocks noGrp="1"/>
          </p:cNvSpPr>
          <p:nvPr>
            <p:ph type="sldNum" idx="12"/>
          </p:nvPr>
        </p:nvSpPr>
        <p:spPr>
          <a:xfrm>
            <a:off x="11296611" y="6217623"/>
            <a:ext cx="731600" cy="52491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93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36492-EF9D-104F-9E3B-4D5BE948F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75979C-2DC3-AD48-8EDA-1AC1B2F20E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67467B-4653-454B-9098-69F18A200D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1D8D43-8DE8-F749-81C1-9AFFFF5CBCF9}"/>
              </a:ext>
            </a:extLst>
          </p:cNvPr>
          <p:cNvSpPr>
            <a:spLocks noGrp="1"/>
          </p:cNvSpPr>
          <p:nvPr>
            <p:ph type="dt" sz="half" idx="10"/>
          </p:nvPr>
        </p:nvSpPr>
        <p:spPr/>
        <p:txBody>
          <a:bodyPr/>
          <a:lstStyle/>
          <a:p>
            <a:fld id="{46A72CFA-96B3-E64D-8928-51627C3CC235}" type="datetimeFigureOut">
              <a:rPr lang="en-US" smtClean="0"/>
              <a:t>12/16/19</a:t>
            </a:fld>
            <a:endParaRPr lang="en-US"/>
          </a:p>
        </p:txBody>
      </p:sp>
      <p:sp>
        <p:nvSpPr>
          <p:cNvPr id="6" name="Footer Placeholder 5">
            <a:extLst>
              <a:ext uri="{FF2B5EF4-FFF2-40B4-BE49-F238E27FC236}">
                <a16:creationId xmlns:a16="http://schemas.microsoft.com/office/drawing/2014/main" id="{9DF35659-3F02-F247-A8F2-1735AA0FFA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497A8-7F8F-834D-A726-9F16B6197CB9}"/>
              </a:ext>
            </a:extLst>
          </p:cNvPr>
          <p:cNvSpPr>
            <a:spLocks noGrp="1"/>
          </p:cNvSpPr>
          <p:nvPr>
            <p:ph type="sldNum" sz="quarter" idx="12"/>
          </p:nvPr>
        </p:nvSpPr>
        <p:spPr/>
        <p:txBody>
          <a:bodyPr/>
          <a:lstStyle/>
          <a:p>
            <a:fld id="{FFE5DE37-CEEC-E444-A389-C5BF1DB87359}" type="slidenum">
              <a:rPr lang="en-US" smtClean="0"/>
              <a:t>‹#›</a:t>
            </a:fld>
            <a:endParaRPr lang="en-US"/>
          </a:p>
        </p:txBody>
      </p:sp>
    </p:spTree>
    <p:extLst>
      <p:ext uri="{BB962C8B-B14F-4D97-AF65-F5344CB8AC3E}">
        <p14:creationId xmlns:p14="http://schemas.microsoft.com/office/powerpoint/2010/main" val="775448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91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32334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9B186-7C8A-F14F-929B-4F53769BDA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1E12A2-4D42-6649-BFCD-545F8054C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3C2405-A80E-A54E-85DF-F7CB8FA7F3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CE3FBB-9C61-F34B-AB02-9FD4CAB14E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19D218-6691-B747-8CD9-511B4A9BEF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12F5C-70D1-DA43-9775-40D3A7BD34E5}"/>
              </a:ext>
            </a:extLst>
          </p:cNvPr>
          <p:cNvSpPr>
            <a:spLocks noGrp="1"/>
          </p:cNvSpPr>
          <p:nvPr>
            <p:ph type="dt" sz="half" idx="10"/>
          </p:nvPr>
        </p:nvSpPr>
        <p:spPr/>
        <p:txBody>
          <a:bodyPr/>
          <a:lstStyle/>
          <a:p>
            <a:fld id="{46A72CFA-96B3-E64D-8928-51627C3CC235}" type="datetimeFigureOut">
              <a:rPr lang="en-US" smtClean="0"/>
              <a:t>12/16/19</a:t>
            </a:fld>
            <a:endParaRPr lang="en-US"/>
          </a:p>
        </p:txBody>
      </p:sp>
      <p:sp>
        <p:nvSpPr>
          <p:cNvPr id="8" name="Footer Placeholder 7">
            <a:extLst>
              <a:ext uri="{FF2B5EF4-FFF2-40B4-BE49-F238E27FC236}">
                <a16:creationId xmlns:a16="http://schemas.microsoft.com/office/drawing/2014/main" id="{F24095F4-5374-AF4E-87E5-0C1CA50A4F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F10780-A960-0D48-8BA4-AE54610DCD16}"/>
              </a:ext>
            </a:extLst>
          </p:cNvPr>
          <p:cNvSpPr>
            <a:spLocks noGrp="1"/>
          </p:cNvSpPr>
          <p:nvPr>
            <p:ph type="sldNum" sz="quarter" idx="12"/>
          </p:nvPr>
        </p:nvSpPr>
        <p:spPr/>
        <p:txBody>
          <a:bodyPr/>
          <a:lstStyle/>
          <a:p>
            <a:fld id="{FFE5DE37-CEEC-E444-A389-C5BF1DB87359}" type="slidenum">
              <a:rPr lang="en-US" smtClean="0"/>
              <a:t>‹#›</a:t>
            </a:fld>
            <a:endParaRPr lang="en-US"/>
          </a:p>
        </p:txBody>
      </p:sp>
    </p:spTree>
    <p:extLst>
      <p:ext uri="{BB962C8B-B14F-4D97-AF65-F5344CB8AC3E}">
        <p14:creationId xmlns:p14="http://schemas.microsoft.com/office/powerpoint/2010/main" val="867671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89EE-A9C9-8448-B251-1D88A01EC4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50028B-C7A5-7E4E-9995-63ED96664BE9}"/>
              </a:ext>
            </a:extLst>
          </p:cNvPr>
          <p:cNvSpPr>
            <a:spLocks noGrp="1"/>
          </p:cNvSpPr>
          <p:nvPr>
            <p:ph type="dt" sz="half" idx="10"/>
          </p:nvPr>
        </p:nvSpPr>
        <p:spPr/>
        <p:txBody>
          <a:bodyPr/>
          <a:lstStyle/>
          <a:p>
            <a:fld id="{46A72CFA-96B3-E64D-8928-51627C3CC235}" type="datetimeFigureOut">
              <a:rPr lang="en-US" smtClean="0"/>
              <a:t>12/16/19</a:t>
            </a:fld>
            <a:endParaRPr lang="en-US"/>
          </a:p>
        </p:txBody>
      </p:sp>
      <p:sp>
        <p:nvSpPr>
          <p:cNvPr id="4" name="Footer Placeholder 3">
            <a:extLst>
              <a:ext uri="{FF2B5EF4-FFF2-40B4-BE49-F238E27FC236}">
                <a16:creationId xmlns:a16="http://schemas.microsoft.com/office/drawing/2014/main" id="{827B94CC-CF37-FC4F-902E-0716AE5AA8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C9887A-0BFD-4E4E-83CF-947E5E6CF1BC}"/>
              </a:ext>
            </a:extLst>
          </p:cNvPr>
          <p:cNvSpPr>
            <a:spLocks noGrp="1"/>
          </p:cNvSpPr>
          <p:nvPr>
            <p:ph type="sldNum" sz="quarter" idx="12"/>
          </p:nvPr>
        </p:nvSpPr>
        <p:spPr/>
        <p:txBody>
          <a:bodyPr/>
          <a:lstStyle/>
          <a:p>
            <a:fld id="{FFE5DE37-CEEC-E444-A389-C5BF1DB87359}" type="slidenum">
              <a:rPr lang="en-US" smtClean="0"/>
              <a:t>‹#›</a:t>
            </a:fld>
            <a:endParaRPr lang="en-US"/>
          </a:p>
        </p:txBody>
      </p:sp>
    </p:spTree>
    <p:extLst>
      <p:ext uri="{BB962C8B-B14F-4D97-AF65-F5344CB8AC3E}">
        <p14:creationId xmlns:p14="http://schemas.microsoft.com/office/powerpoint/2010/main" val="189886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B79044-2AC8-FF4D-8D78-D2E31025EA03}"/>
              </a:ext>
            </a:extLst>
          </p:cNvPr>
          <p:cNvSpPr>
            <a:spLocks noGrp="1"/>
          </p:cNvSpPr>
          <p:nvPr>
            <p:ph type="dt" sz="half" idx="10"/>
          </p:nvPr>
        </p:nvSpPr>
        <p:spPr/>
        <p:txBody>
          <a:bodyPr/>
          <a:lstStyle/>
          <a:p>
            <a:fld id="{46A72CFA-96B3-E64D-8928-51627C3CC235}" type="datetimeFigureOut">
              <a:rPr lang="en-US" smtClean="0"/>
              <a:t>12/16/19</a:t>
            </a:fld>
            <a:endParaRPr lang="en-US"/>
          </a:p>
        </p:txBody>
      </p:sp>
      <p:sp>
        <p:nvSpPr>
          <p:cNvPr id="3" name="Footer Placeholder 2">
            <a:extLst>
              <a:ext uri="{FF2B5EF4-FFF2-40B4-BE49-F238E27FC236}">
                <a16:creationId xmlns:a16="http://schemas.microsoft.com/office/drawing/2014/main" id="{52733E34-593C-3349-BD1F-2EF8E8393B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7F1D93-5776-9145-85E6-79014FC7B16C}"/>
              </a:ext>
            </a:extLst>
          </p:cNvPr>
          <p:cNvSpPr>
            <a:spLocks noGrp="1"/>
          </p:cNvSpPr>
          <p:nvPr>
            <p:ph type="sldNum" sz="quarter" idx="12"/>
          </p:nvPr>
        </p:nvSpPr>
        <p:spPr/>
        <p:txBody>
          <a:bodyPr/>
          <a:lstStyle/>
          <a:p>
            <a:fld id="{FFE5DE37-CEEC-E444-A389-C5BF1DB87359}" type="slidenum">
              <a:rPr lang="en-US" smtClean="0"/>
              <a:t>‹#›</a:t>
            </a:fld>
            <a:endParaRPr lang="en-US"/>
          </a:p>
        </p:txBody>
      </p:sp>
    </p:spTree>
    <p:extLst>
      <p:ext uri="{BB962C8B-B14F-4D97-AF65-F5344CB8AC3E}">
        <p14:creationId xmlns:p14="http://schemas.microsoft.com/office/powerpoint/2010/main" val="337076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F03C-4E51-8248-8D7E-9A9A57C26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B50677-58C4-AC40-885E-6B609EC0A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E450E6-4704-9B40-B3C9-F4E55AFF13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69566-D5E3-EE45-A27C-2AB3F8FA2D66}"/>
              </a:ext>
            </a:extLst>
          </p:cNvPr>
          <p:cNvSpPr>
            <a:spLocks noGrp="1"/>
          </p:cNvSpPr>
          <p:nvPr>
            <p:ph type="dt" sz="half" idx="10"/>
          </p:nvPr>
        </p:nvSpPr>
        <p:spPr/>
        <p:txBody>
          <a:bodyPr/>
          <a:lstStyle/>
          <a:p>
            <a:fld id="{46A72CFA-96B3-E64D-8928-51627C3CC235}" type="datetimeFigureOut">
              <a:rPr lang="en-US" smtClean="0"/>
              <a:t>12/16/19</a:t>
            </a:fld>
            <a:endParaRPr lang="en-US"/>
          </a:p>
        </p:txBody>
      </p:sp>
      <p:sp>
        <p:nvSpPr>
          <p:cNvPr id="6" name="Footer Placeholder 5">
            <a:extLst>
              <a:ext uri="{FF2B5EF4-FFF2-40B4-BE49-F238E27FC236}">
                <a16:creationId xmlns:a16="http://schemas.microsoft.com/office/drawing/2014/main" id="{63A0A786-5CF0-DC4F-926E-7CBC14EEA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4C9741-4AEB-1C47-A400-778BBF7389C7}"/>
              </a:ext>
            </a:extLst>
          </p:cNvPr>
          <p:cNvSpPr>
            <a:spLocks noGrp="1"/>
          </p:cNvSpPr>
          <p:nvPr>
            <p:ph type="sldNum" sz="quarter" idx="12"/>
          </p:nvPr>
        </p:nvSpPr>
        <p:spPr/>
        <p:txBody>
          <a:bodyPr/>
          <a:lstStyle/>
          <a:p>
            <a:fld id="{FFE5DE37-CEEC-E444-A389-C5BF1DB87359}" type="slidenum">
              <a:rPr lang="en-US" smtClean="0"/>
              <a:t>‹#›</a:t>
            </a:fld>
            <a:endParaRPr lang="en-US"/>
          </a:p>
        </p:txBody>
      </p:sp>
    </p:spTree>
    <p:extLst>
      <p:ext uri="{BB962C8B-B14F-4D97-AF65-F5344CB8AC3E}">
        <p14:creationId xmlns:p14="http://schemas.microsoft.com/office/powerpoint/2010/main" val="453655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040F-F7DD-1C4A-957C-C70B0E52AC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297BC1-601A-F549-90E0-B1BFE7070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E83E62-EB00-DE45-896D-3E5DF9F52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6A5AF1-6393-E24A-A468-F056BFDA4D03}"/>
              </a:ext>
            </a:extLst>
          </p:cNvPr>
          <p:cNvSpPr>
            <a:spLocks noGrp="1"/>
          </p:cNvSpPr>
          <p:nvPr>
            <p:ph type="dt" sz="half" idx="10"/>
          </p:nvPr>
        </p:nvSpPr>
        <p:spPr/>
        <p:txBody>
          <a:bodyPr/>
          <a:lstStyle/>
          <a:p>
            <a:fld id="{46A72CFA-96B3-E64D-8928-51627C3CC235}" type="datetimeFigureOut">
              <a:rPr lang="en-US" smtClean="0"/>
              <a:t>12/16/19</a:t>
            </a:fld>
            <a:endParaRPr lang="en-US"/>
          </a:p>
        </p:txBody>
      </p:sp>
      <p:sp>
        <p:nvSpPr>
          <p:cNvPr id="6" name="Footer Placeholder 5">
            <a:extLst>
              <a:ext uri="{FF2B5EF4-FFF2-40B4-BE49-F238E27FC236}">
                <a16:creationId xmlns:a16="http://schemas.microsoft.com/office/drawing/2014/main" id="{860EDAB3-D4C7-4C46-A016-79C629B097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EC65D5-64D1-604F-AB30-AD5858A4A352}"/>
              </a:ext>
            </a:extLst>
          </p:cNvPr>
          <p:cNvSpPr>
            <a:spLocks noGrp="1"/>
          </p:cNvSpPr>
          <p:nvPr>
            <p:ph type="sldNum" sz="quarter" idx="12"/>
          </p:nvPr>
        </p:nvSpPr>
        <p:spPr/>
        <p:txBody>
          <a:bodyPr/>
          <a:lstStyle/>
          <a:p>
            <a:fld id="{FFE5DE37-CEEC-E444-A389-C5BF1DB87359}" type="slidenum">
              <a:rPr lang="en-US" smtClean="0"/>
              <a:t>‹#›</a:t>
            </a:fld>
            <a:endParaRPr lang="en-US"/>
          </a:p>
        </p:txBody>
      </p:sp>
    </p:spTree>
    <p:extLst>
      <p:ext uri="{BB962C8B-B14F-4D97-AF65-F5344CB8AC3E}">
        <p14:creationId xmlns:p14="http://schemas.microsoft.com/office/powerpoint/2010/main" val="1025739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A8706B-8CE6-3B41-ACEC-9CD8C67436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67F9E7-A226-4F4F-9320-8CEBFAA67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598FC-DF9F-B64F-B7D8-673CB74928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72CFA-96B3-E64D-8928-51627C3CC235}" type="datetimeFigureOut">
              <a:rPr lang="en-US" smtClean="0"/>
              <a:t>12/16/19</a:t>
            </a:fld>
            <a:endParaRPr lang="en-US"/>
          </a:p>
        </p:txBody>
      </p:sp>
      <p:sp>
        <p:nvSpPr>
          <p:cNvPr id="5" name="Footer Placeholder 4">
            <a:extLst>
              <a:ext uri="{FF2B5EF4-FFF2-40B4-BE49-F238E27FC236}">
                <a16:creationId xmlns:a16="http://schemas.microsoft.com/office/drawing/2014/main" id="{D9145D2D-1173-EA42-AE75-4FED59C81F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7E7930-D1FB-AA42-82B1-8FEA1785F0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5DE37-CEEC-E444-A389-C5BF1DB87359}" type="slidenum">
              <a:rPr lang="en-US" smtClean="0"/>
              <a:t>‹#›</a:t>
            </a:fld>
            <a:endParaRPr lang="en-US"/>
          </a:p>
        </p:txBody>
      </p:sp>
    </p:spTree>
    <p:extLst>
      <p:ext uri="{BB962C8B-B14F-4D97-AF65-F5344CB8AC3E}">
        <p14:creationId xmlns:p14="http://schemas.microsoft.com/office/powerpoint/2010/main" val="2920640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20" y="6486553"/>
            <a:ext cx="12195520" cy="3714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18" rIns="91406" bIns="45718" rtlCol="0" anchor="ctr"/>
          <a:lstStyle/>
          <a:p>
            <a:pPr algn="ctr"/>
            <a:endParaRPr lang="en-US" b="0" i="0">
              <a:solidFill>
                <a:prstClr val="white"/>
              </a:solidFill>
              <a:latin typeface="Helvetica Neue Regular" panose="02000503000000020004" pitchFamily="2" charset="0"/>
            </a:endParaRPr>
          </a:p>
        </p:txBody>
      </p:sp>
      <p:sp>
        <p:nvSpPr>
          <p:cNvPr id="2" name="Title Placeholder 1"/>
          <p:cNvSpPr>
            <a:spLocks noGrp="1"/>
          </p:cNvSpPr>
          <p:nvPr>
            <p:ph type="title"/>
          </p:nvPr>
        </p:nvSpPr>
        <p:spPr>
          <a:xfrm>
            <a:off x="457200" y="292565"/>
            <a:ext cx="11277600" cy="955675"/>
          </a:xfrm>
          <a:prstGeom prst="rect">
            <a:avLst/>
          </a:prstGeom>
        </p:spPr>
        <p:txBody>
          <a:bodyPr vert="horz" lIns="91406" tIns="45718" rIns="9140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393372"/>
            <a:ext cx="11277600" cy="4783592"/>
          </a:xfrm>
          <a:prstGeom prst="rect">
            <a:avLst/>
          </a:prstGeom>
        </p:spPr>
        <p:txBody>
          <a:bodyPr vert="horz" lIns="91406" tIns="45718" rIns="9140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7200" y="6486536"/>
            <a:ext cx="4114800" cy="365125"/>
          </a:xfrm>
          <a:prstGeom prst="rect">
            <a:avLst/>
          </a:prstGeom>
        </p:spPr>
        <p:txBody>
          <a:bodyPr vert="horz" lIns="91406" tIns="45718" rIns="91406" bIns="45718" rtlCol="0" anchor="ctr"/>
          <a:lstStyle>
            <a:lvl1pPr algn="l">
              <a:defRPr sz="900" b="0" i="0">
                <a:solidFill>
                  <a:schemeClr val="tx1">
                    <a:tint val="75000"/>
                  </a:schemeClr>
                </a:solidFill>
                <a:latin typeface="Helvetica Neue Regular" panose="02000503000000020004" pitchFamily="2"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991600" y="6486536"/>
            <a:ext cx="2743200" cy="365125"/>
          </a:xfrm>
          <a:prstGeom prst="rect">
            <a:avLst/>
          </a:prstGeom>
        </p:spPr>
        <p:txBody>
          <a:bodyPr vert="horz" lIns="91406" tIns="45718" rIns="91406" bIns="45718" rtlCol="0" anchor="ctr"/>
          <a:lstStyle>
            <a:lvl1pPr algn="r">
              <a:defRPr sz="900" b="0" i="0">
                <a:solidFill>
                  <a:schemeClr val="tx1">
                    <a:tint val="75000"/>
                  </a:schemeClr>
                </a:solidFill>
                <a:latin typeface="Helvetica Neue Regular" panose="02000503000000020004" pitchFamily="2" charset="0"/>
              </a:defRPr>
            </a:lvl1pPr>
          </a:lstStyle>
          <a:p>
            <a:fld id="{1BF81EC4-19B6-724B-AD7E-C403EA7E09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744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l" defTabSz="914014" rtl="0" eaLnBrk="1" latinLnBrk="0" hangingPunct="1">
        <a:lnSpc>
          <a:spcPct val="90000"/>
        </a:lnSpc>
        <a:spcBef>
          <a:spcPct val="0"/>
        </a:spcBef>
        <a:buNone/>
        <a:defRPr sz="3600" b="0" i="0" kern="1200">
          <a:solidFill>
            <a:schemeClr val="tx1"/>
          </a:solidFill>
          <a:latin typeface="Helvetica Neue Regular" panose="02000503000000020004" pitchFamily="2" charset="0"/>
          <a:ea typeface="+mj-ea"/>
          <a:cs typeface="+mj-cs"/>
        </a:defRPr>
      </a:lvl1pPr>
    </p:titleStyle>
    <p:bodyStyle>
      <a:lvl1pPr marL="228509" indent="-228509" algn="l" defTabSz="914014" rtl="0" eaLnBrk="1" latinLnBrk="0" hangingPunct="1">
        <a:lnSpc>
          <a:spcPct val="90000"/>
        </a:lnSpc>
        <a:spcBef>
          <a:spcPts val="1000"/>
        </a:spcBef>
        <a:buFont typeface="Arial"/>
        <a:buChar char="•"/>
        <a:defRPr sz="2000" b="0" i="0" kern="1200">
          <a:solidFill>
            <a:schemeClr val="tx1"/>
          </a:solidFill>
          <a:latin typeface="Helvetica Neue Regular" panose="02000503000000020004" pitchFamily="2" charset="0"/>
          <a:ea typeface="+mn-ea"/>
          <a:cs typeface="+mn-cs"/>
        </a:defRPr>
      </a:lvl1pPr>
      <a:lvl2pPr marL="685526" indent="-228509" algn="l" defTabSz="914014" rtl="0" eaLnBrk="1" latinLnBrk="0" hangingPunct="1">
        <a:lnSpc>
          <a:spcPct val="90000"/>
        </a:lnSpc>
        <a:spcBef>
          <a:spcPts val="500"/>
        </a:spcBef>
        <a:buFont typeface="Arial"/>
        <a:buChar char="•"/>
        <a:defRPr sz="1900" b="0" i="0" kern="1200">
          <a:solidFill>
            <a:schemeClr val="tx1"/>
          </a:solidFill>
          <a:latin typeface="Helvetica Neue Regular" panose="02000503000000020004" pitchFamily="2" charset="0"/>
          <a:ea typeface="+mn-ea"/>
          <a:cs typeface="+mn-cs"/>
        </a:defRPr>
      </a:lvl2pPr>
      <a:lvl3pPr marL="1142522" indent="-228509" algn="l" defTabSz="914014" rtl="0" eaLnBrk="1" latinLnBrk="0" hangingPunct="1">
        <a:lnSpc>
          <a:spcPct val="90000"/>
        </a:lnSpc>
        <a:spcBef>
          <a:spcPts val="500"/>
        </a:spcBef>
        <a:buFont typeface="Arial"/>
        <a:buChar char="•"/>
        <a:defRPr sz="1600" b="0" i="0" kern="1200">
          <a:solidFill>
            <a:schemeClr val="tx1"/>
          </a:solidFill>
          <a:latin typeface="Helvetica Neue Regular" panose="02000503000000020004" pitchFamily="2" charset="0"/>
          <a:ea typeface="+mn-ea"/>
          <a:cs typeface="+mn-cs"/>
        </a:defRPr>
      </a:lvl3pPr>
      <a:lvl4pPr marL="1599520" indent="-228509" algn="l" defTabSz="914014" rtl="0" eaLnBrk="1" latinLnBrk="0" hangingPunct="1">
        <a:lnSpc>
          <a:spcPct val="90000"/>
        </a:lnSpc>
        <a:spcBef>
          <a:spcPts val="500"/>
        </a:spcBef>
        <a:buFont typeface="Arial"/>
        <a:buChar char="•"/>
        <a:defRPr sz="1500" b="0" i="0" kern="1200">
          <a:solidFill>
            <a:schemeClr val="tx1"/>
          </a:solidFill>
          <a:latin typeface="Helvetica Neue Regular" panose="02000503000000020004" pitchFamily="2" charset="0"/>
          <a:ea typeface="+mn-ea"/>
          <a:cs typeface="+mn-cs"/>
        </a:defRPr>
      </a:lvl4pPr>
      <a:lvl5pPr marL="2056519" indent="-228509" algn="l" defTabSz="914014" rtl="0" eaLnBrk="1" latinLnBrk="0" hangingPunct="1">
        <a:lnSpc>
          <a:spcPct val="90000"/>
        </a:lnSpc>
        <a:spcBef>
          <a:spcPts val="500"/>
        </a:spcBef>
        <a:buFont typeface="Arial"/>
        <a:buChar char="•"/>
        <a:defRPr sz="1500" b="0" i="0" kern="1200">
          <a:solidFill>
            <a:schemeClr val="tx1"/>
          </a:solidFill>
          <a:latin typeface="Helvetica Neue Regular" panose="02000503000000020004" pitchFamily="2" charset="0"/>
          <a:ea typeface="+mn-ea"/>
          <a:cs typeface="+mn-cs"/>
        </a:defRPr>
      </a:lvl5pPr>
      <a:lvl6pPr marL="2513534" indent="-228509" algn="l" defTabSz="91401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0542" indent="-228509" algn="l" defTabSz="91401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7549" indent="-228509" algn="l" defTabSz="91401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4566" indent="-228509" algn="l" defTabSz="91401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014" rtl="0" eaLnBrk="1" latinLnBrk="0" hangingPunct="1">
        <a:defRPr sz="1900" kern="1200">
          <a:solidFill>
            <a:schemeClr val="tx1"/>
          </a:solidFill>
          <a:latin typeface="+mn-lt"/>
          <a:ea typeface="+mn-ea"/>
          <a:cs typeface="+mn-cs"/>
        </a:defRPr>
      </a:lvl1pPr>
      <a:lvl2pPr marL="456999" algn="l" defTabSz="914014" rtl="0" eaLnBrk="1" latinLnBrk="0" hangingPunct="1">
        <a:defRPr sz="1900" kern="1200">
          <a:solidFill>
            <a:schemeClr val="tx1"/>
          </a:solidFill>
          <a:latin typeface="+mn-lt"/>
          <a:ea typeface="+mn-ea"/>
          <a:cs typeface="+mn-cs"/>
        </a:defRPr>
      </a:lvl2pPr>
      <a:lvl3pPr marL="914014" algn="l" defTabSz="914014" rtl="0" eaLnBrk="1" latinLnBrk="0" hangingPunct="1">
        <a:defRPr sz="1900" kern="1200">
          <a:solidFill>
            <a:schemeClr val="tx1"/>
          </a:solidFill>
          <a:latin typeface="+mn-lt"/>
          <a:ea typeface="+mn-ea"/>
          <a:cs typeface="+mn-cs"/>
        </a:defRPr>
      </a:lvl3pPr>
      <a:lvl4pPr marL="1371022" algn="l" defTabSz="914014" rtl="0" eaLnBrk="1" latinLnBrk="0" hangingPunct="1">
        <a:defRPr sz="1900" kern="1200">
          <a:solidFill>
            <a:schemeClr val="tx1"/>
          </a:solidFill>
          <a:latin typeface="+mn-lt"/>
          <a:ea typeface="+mn-ea"/>
          <a:cs typeface="+mn-cs"/>
        </a:defRPr>
      </a:lvl4pPr>
      <a:lvl5pPr marL="1828029" algn="l" defTabSz="914014" rtl="0" eaLnBrk="1" latinLnBrk="0" hangingPunct="1">
        <a:defRPr sz="1900" kern="1200">
          <a:solidFill>
            <a:schemeClr val="tx1"/>
          </a:solidFill>
          <a:latin typeface="+mn-lt"/>
          <a:ea typeface="+mn-ea"/>
          <a:cs typeface="+mn-cs"/>
        </a:defRPr>
      </a:lvl5pPr>
      <a:lvl6pPr marL="2285046" algn="l" defTabSz="914014" rtl="0" eaLnBrk="1" latinLnBrk="0" hangingPunct="1">
        <a:defRPr sz="1900" kern="1200">
          <a:solidFill>
            <a:schemeClr val="tx1"/>
          </a:solidFill>
          <a:latin typeface="+mn-lt"/>
          <a:ea typeface="+mn-ea"/>
          <a:cs typeface="+mn-cs"/>
        </a:defRPr>
      </a:lvl6pPr>
      <a:lvl7pPr marL="2742042" algn="l" defTabSz="914014" rtl="0" eaLnBrk="1" latinLnBrk="0" hangingPunct="1">
        <a:defRPr sz="1900" kern="1200">
          <a:solidFill>
            <a:schemeClr val="tx1"/>
          </a:solidFill>
          <a:latin typeface="+mn-lt"/>
          <a:ea typeface="+mn-ea"/>
          <a:cs typeface="+mn-cs"/>
        </a:defRPr>
      </a:lvl7pPr>
      <a:lvl8pPr marL="3199040" algn="l" defTabSz="914014" rtl="0" eaLnBrk="1" latinLnBrk="0" hangingPunct="1">
        <a:defRPr sz="1900" kern="1200">
          <a:solidFill>
            <a:schemeClr val="tx1"/>
          </a:solidFill>
          <a:latin typeface="+mn-lt"/>
          <a:ea typeface="+mn-ea"/>
          <a:cs typeface="+mn-cs"/>
        </a:defRPr>
      </a:lvl8pPr>
      <a:lvl9pPr marL="3656039" algn="l" defTabSz="914014"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73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61718326"/>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76"/>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324"/>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912"/>
          </a:xfrm>
          <a:prstGeom prst="rect">
            <a:avLst/>
          </a:prstGeom>
          <a:noFill/>
          <a:ln>
            <a:noFill/>
          </a:ln>
        </p:spPr>
        <p:txBody>
          <a:bodyPr spcFirstLastPara="1" wrap="square" lIns="91425" tIns="91425" rIns="91425" bIns="91425" anchor="ctr" anchorCtr="0">
            <a:noAutofit/>
          </a:bodyPr>
          <a:lstStyle>
            <a:lvl1pPr lvl="0" algn="r">
              <a:buNone/>
              <a:defRPr sz="882">
                <a:solidFill>
                  <a:schemeClr val="dk2"/>
                </a:solidFill>
              </a:defRPr>
            </a:lvl1pPr>
            <a:lvl2pPr lvl="1" algn="r">
              <a:buNone/>
              <a:defRPr sz="882">
                <a:solidFill>
                  <a:schemeClr val="dk2"/>
                </a:solidFill>
              </a:defRPr>
            </a:lvl2pPr>
            <a:lvl3pPr lvl="2" algn="r">
              <a:buNone/>
              <a:defRPr sz="882">
                <a:solidFill>
                  <a:schemeClr val="dk2"/>
                </a:solidFill>
              </a:defRPr>
            </a:lvl3pPr>
            <a:lvl4pPr lvl="3" algn="r">
              <a:buNone/>
              <a:defRPr sz="882">
                <a:solidFill>
                  <a:schemeClr val="dk2"/>
                </a:solidFill>
              </a:defRPr>
            </a:lvl4pPr>
            <a:lvl5pPr lvl="4" algn="r">
              <a:buNone/>
              <a:defRPr sz="882">
                <a:solidFill>
                  <a:schemeClr val="dk2"/>
                </a:solidFill>
              </a:defRPr>
            </a:lvl5pPr>
            <a:lvl6pPr lvl="5" algn="r">
              <a:buNone/>
              <a:defRPr sz="882">
                <a:solidFill>
                  <a:schemeClr val="dk2"/>
                </a:solidFill>
              </a:defRPr>
            </a:lvl6pPr>
            <a:lvl7pPr lvl="6" algn="r">
              <a:buNone/>
              <a:defRPr sz="882">
                <a:solidFill>
                  <a:schemeClr val="dk2"/>
                </a:solidFill>
              </a:defRPr>
            </a:lvl7pPr>
            <a:lvl8pPr lvl="7" algn="r">
              <a:buNone/>
              <a:defRPr sz="882">
                <a:solidFill>
                  <a:schemeClr val="dk2"/>
                </a:solidFill>
              </a:defRPr>
            </a:lvl8pPr>
            <a:lvl9pPr lvl="8" algn="r">
              <a:buNone/>
              <a:defRPr sz="882">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39735958"/>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3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tif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1.tiff"/><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tiff"/></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g"/><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7.xml"/><Relationship Id="rId1" Type="http://schemas.openxmlformats.org/officeDocument/2006/relationships/slideLayout" Target="../slideLayouts/slideLayout19.xml"/><Relationship Id="rId5" Type="http://schemas.openxmlformats.org/officeDocument/2006/relationships/image" Target="../media/image86.jp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19.xml"/><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19.xml"/><Relationship Id="rId5" Type="http://schemas.openxmlformats.org/officeDocument/2006/relationships/image" Target="../media/image91.jpeg"/><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19.xml"/><Relationship Id="rId5" Type="http://schemas.openxmlformats.org/officeDocument/2006/relationships/image" Target="../media/image94.jpeg"/><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100.jpg"/></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6.xml"/><Relationship Id="rId1" Type="http://schemas.openxmlformats.org/officeDocument/2006/relationships/slideLayout" Target="../slideLayouts/slideLayout19.xml"/><Relationship Id="rId5" Type="http://schemas.openxmlformats.org/officeDocument/2006/relationships/image" Target="../media/image105.jpeg"/><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7.xml"/><Relationship Id="rId1" Type="http://schemas.openxmlformats.org/officeDocument/2006/relationships/slideLayout" Target="../slideLayouts/slideLayout19.xml"/><Relationship Id="rId4" Type="http://schemas.openxmlformats.org/officeDocument/2006/relationships/image" Target="../media/image107.jpg"/></Relationships>
</file>

<file path=ppt/slides/_rels/slide5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image" Target="../media/image109.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59.xml"/><Relationship Id="rId1" Type="http://schemas.openxmlformats.org/officeDocument/2006/relationships/slideLayout" Target="../slideLayouts/slideLayout19.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61.xml.rels><?xml version="1.0" encoding="UTF-8" standalone="yes"?>
<Relationships xmlns="http://schemas.openxmlformats.org/package/2006/relationships"><Relationship Id="rId8" Type="http://schemas.openxmlformats.org/officeDocument/2006/relationships/hyperlink" Target="https://forms.gle/ixKymYcwT9NjGxUH7" TargetMode="External"/><Relationship Id="rId3" Type="http://schemas.openxmlformats.org/officeDocument/2006/relationships/image" Target="../media/image10.png"/><Relationship Id="rId7" Type="http://schemas.openxmlformats.org/officeDocument/2006/relationships/hyperlink" Target="mailto:holly@climatejusticealliance.org" TargetMode="External"/><Relationship Id="rId2" Type="http://schemas.openxmlformats.org/officeDocument/2006/relationships/image" Target="../media/image116.tiff"/><Relationship Id="rId1" Type="http://schemas.openxmlformats.org/officeDocument/2006/relationships/slideLayout" Target="../slideLayouts/slideLayout13.xml"/><Relationship Id="rId6" Type="http://schemas.openxmlformats.org/officeDocument/2006/relationships/hyperlink" Target="mailto:info@climateadvocacylab.org" TargetMode="External"/><Relationship Id="rId5" Type="http://schemas.openxmlformats.org/officeDocument/2006/relationships/hyperlink" Target="https://bit.ly/2YNpAfT" TargetMode="External"/><Relationship Id="rId4" Type="http://schemas.openxmlformats.org/officeDocument/2006/relationships/image" Target="../media/image11.tiff"/></Relationships>
</file>

<file path=ppt/slides/_rels/slide6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117.tiff"/><Relationship Id="rId7"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hyperlink" Target="mailto:holly@climatejusticealliance.org" TargetMode="External"/><Relationship Id="rId5" Type="http://schemas.openxmlformats.org/officeDocument/2006/relationships/hyperlink" Target="mailto:info@climateadvocacylab.org" TargetMode="External"/><Relationship Id="rId4" Type="http://schemas.openxmlformats.org/officeDocument/2006/relationships/hyperlink" Target="https://bit.ly/2YNpAf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497C200-D587-0A48-8510-2BB50755D995}"/>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712B6C38-BAB9-8D41-B5FB-A34B5DEEFA79}"/>
              </a:ext>
            </a:extLst>
          </p:cNvPr>
          <p:cNvSpPr>
            <a:spLocks noGrp="1"/>
          </p:cNvSpPr>
          <p:nvPr>
            <p:ph type="ctrTitle"/>
          </p:nvPr>
        </p:nvSpPr>
        <p:spPr>
          <a:xfrm>
            <a:off x="1524000" y="1122362"/>
            <a:ext cx="9144000" cy="2900518"/>
          </a:xfrm>
        </p:spPr>
        <p:txBody>
          <a:bodyPr>
            <a:normAutofit/>
          </a:bodyPr>
          <a:lstStyle/>
          <a:p>
            <a:r>
              <a:rPr lang="en-US" b="1" dirty="0">
                <a:solidFill>
                  <a:srgbClr val="FFFFFF"/>
                </a:solidFill>
                <a:latin typeface="Arial" panose="020B0604020202020204" pitchFamily="34" charset="0"/>
                <a:cs typeface="Arial" panose="020B0604020202020204" pitchFamily="34" charset="0"/>
              </a:rPr>
              <a:t>Our Power Puerto Rico</a:t>
            </a:r>
          </a:p>
        </p:txBody>
      </p:sp>
      <p:sp>
        <p:nvSpPr>
          <p:cNvPr id="3" name="Subtitle 2">
            <a:extLst>
              <a:ext uri="{FF2B5EF4-FFF2-40B4-BE49-F238E27FC236}">
                <a16:creationId xmlns:a16="http://schemas.microsoft.com/office/drawing/2014/main" id="{CD1A9ED0-896A-7943-AADC-142D1F707A2F}"/>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latin typeface="Arial" panose="020B0604020202020204" pitchFamily="34" charset="0"/>
                <a:cs typeface="Arial" panose="020B0604020202020204" pitchFamily="34" charset="0"/>
              </a:rPr>
              <a:t>A campaign case study &amp; framework for Just Recovery</a:t>
            </a:r>
          </a:p>
          <a:p>
            <a:r>
              <a:rPr lang="en-US" i="1" dirty="0">
                <a:solidFill>
                  <a:srgbClr val="FFFFFF"/>
                </a:solidFill>
                <a:latin typeface="Arial" panose="020B0604020202020204" pitchFamily="34" charset="0"/>
                <a:cs typeface="Arial" panose="020B0604020202020204" pitchFamily="34" charset="0"/>
              </a:rPr>
              <a:t>December 11, 2019</a:t>
            </a:r>
          </a:p>
        </p:txBody>
      </p:sp>
      <p:sp>
        <p:nvSpPr>
          <p:cNvPr id="12" name="Rectangle 11">
            <a:extLst>
              <a:ext uri="{FF2B5EF4-FFF2-40B4-BE49-F238E27FC236}">
                <a16:creationId xmlns:a16="http://schemas.microsoft.com/office/drawing/2014/main" id="{7E59A698-D7F7-EA4A-8F27-312981831202}"/>
              </a:ext>
            </a:extLst>
          </p:cNvPr>
          <p:cNvSpPr/>
          <p:nvPr/>
        </p:nvSpPr>
        <p:spPr>
          <a:xfrm>
            <a:off x="4584700" y="5145241"/>
            <a:ext cx="1511300" cy="55188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CE9D2C-76DC-BE4E-948B-2890ED528D03}"/>
              </a:ext>
            </a:extLst>
          </p:cNvPr>
          <p:cNvSpPr/>
          <p:nvPr/>
        </p:nvSpPr>
        <p:spPr>
          <a:xfrm>
            <a:off x="6136221" y="5145241"/>
            <a:ext cx="1511300" cy="55188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food, drawing, plate&#10;&#10;Description automatically generated">
            <a:extLst>
              <a:ext uri="{FF2B5EF4-FFF2-40B4-BE49-F238E27FC236}">
                <a16:creationId xmlns:a16="http://schemas.microsoft.com/office/drawing/2014/main" id="{39C6239F-EA70-7F4F-BC1F-00020EC7DA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2314" y="5197216"/>
            <a:ext cx="1259114" cy="417436"/>
          </a:xfrm>
          <a:prstGeom prst="rect">
            <a:avLst/>
          </a:prstGeom>
        </p:spPr>
      </p:pic>
      <p:pic>
        <p:nvPicPr>
          <p:cNvPr id="8" name="Picture 7">
            <a:extLst>
              <a:ext uri="{FF2B5EF4-FFF2-40B4-BE49-F238E27FC236}">
                <a16:creationId xmlns:a16="http://schemas.microsoft.com/office/drawing/2014/main" id="{E4ACA97E-05DE-2247-BECD-979AE0084F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0755" y="5153035"/>
            <a:ext cx="1332286" cy="493701"/>
          </a:xfrm>
          <a:prstGeom prst="rect">
            <a:avLst/>
          </a:prstGeom>
        </p:spPr>
      </p:pic>
      <p:sp>
        <p:nvSpPr>
          <p:cNvPr id="15" name="Document 14">
            <a:extLst>
              <a:ext uri="{FF2B5EF4-FFF2-40B4-BE49-F238E27FC236}">
                <a16:creationId xmlns:a16="http://schemas.microsoft.com/office/drawing/2014/main" id="{9460495F-69B6-0E43-A64E-6913836A3B2A}"/>
              </a:ext>
            </a:extLst>
          </p:cNvPr>
          <p:cNvSpPr/>
          <p:nvPr/>
        </p:nvSpPr>
        <p:spPr>
          <a:xfrm>
            <a:off x="8664315" y="0"/>
            <a:ext cx="3028013" cy="1600201"/>
          </a:xfrm>
          <a:prstGeom prst="flowChartDocumen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D461099-0BAA-C04D-84B3-F416947CF7BD}"/>
              </a:ext>
            </a:extLst>
          </p:cNvPr>
          <p:cNvSpPr txBox="1"/>
          <p:nvPr/>
        </p:nvSpPr>
        <p:spPr>
          <a:xfrm>
            <a:off x="8664315" y="0"/>
            <a:ext cx="3011870" cy="1200329"/>
          </a:xfrm>
          <a:prstGeom prst="rect">
            <a:avLst/>
          </a:prstGeom>
          <a:noFill/>
        </p:spPr>
        <p:txBody>
          <a:bodyPr wrap="square" rtlCol="0">
            <a:spAutoFit/>
          </a:bodyPr>
          <a:lstStyle/>
          <a:p>
            <a:pPr algn="ctr"/>
            <a:r>
              <a:rPr lang="en-US" dirty="0">
                <a:solidFill>
                  <a:schemeClr val="bg1">
                    <a:lumMod val="75000"/>
                    <a:lumOff val="25000"/>
                  </a:schemeClr>
                </a:solidFill>
                <a:latin typeface="Arial" panose="020B0604020202020204" pitchFamily="34" charset="0"/>
                <a:cs typeface="Arial" panose="020B0604020202020204" pitchFamily="34" charset="0"/>
              </a:rPr>
              <a:t>Please introduce yourself in the chat box with your </a:t>
            </a:r>
            <a:r>
              <a:rPr lang="en-US" b="1" dirty="0">
                <a:solidFill>
                  <a:schemeClr val="bg1">
                    <a:lumMod val="75000"/>
                    <a:lumOff val="25000"/>
                  </a:schemeClr>
                </a:solidFill>
                <a:latin typeface="Arial" panose="020B0604020202020204" pitchFamily="34" charset="0"/>
                <a:cs typeface="Arial" panose="020B0604020202020204" pitchFamily="34" charset="0"/>
              </a:rPr>
              <a:t>Name</a:t>
            </a:r>
            <a:r>
              <a:rPr lang="en-US" dirty="0">
                <a:solidFill>
                  <a:schemeClr val="bg1">
                    <a:lumMod val="75000"/>
                    <a:lumOff val="25000"/>
                  </a:schemeClr>
                </a:solidFill>
                <a:latin typeface="Arial" panose="020B0604020202020204" pitchFamily="34" charset="0"/>
                <a:cs typeface="Arial" panose="020B0604020202020204" pitchFamily="34" charset="0"/>
              </a:rPr>
              <a:t>, </a:t>
            </a:r>
            <a:r>
              <a:rPr lang="en-US" b="1" dirty="0">
                <a:solidFill>
                  <a:schemeClr val="bg1">
                    <a:lumMod val="75000"/>
                    <a:lumOff val="25000"/>
                  </a:schemeClr>
                </a:solidFill>
                <a:latin typeface="Arial" panose="020B0604020202020204" pitchFamily="34" charset="0"/>
                <a:cs typeface="Arial" panose="020B0604020202020204" pitchFamily="34" charset="0"/>
              </a:rPr>
              <a:t>Location</a:t>
            </a:r>
            <a:r>
              <a:rPr lang="en-US" dirty="0">
                <a:solidFill>
                  <a:schemeClr val="bg1">
                    <a:lumMod val="75000"/>
                    <a:lumOff val="25000"/>
                  </a:schemeClr>
                </a:solidFill>
                <a:latin typeface="Arial" panose="020B0604020202020204" pitchFamily="34" charset="0"/>
                <a:cs typeface="Arial" panose="020B0604020202020204" pitchFamily="34" charset="0"/>
              </a:rPr>
              <a:t>, and </a:t>
            </a:r>
            <a:r>
              <a:rPr lang="en-US" b="1" dirty="0">
                <a:solidFill>
                  <a:schemeClr val="bg1">
                    <a:lumMod val="75000"/>
                    <a:lumOff val="25000"/>
                  </a:schemeClr>
                </a:solidFill>
                <a:latin typeface="Arial" panose="020B0604020202020204" pitchFamily="34" charset="0"/>
                <a:cs typeface="Arial" panose="020B0604020202020204" pitchFamily="34" charset="0"/>
              </a:rPr>
              <a:t>Organization/Affiliation</a:t>
            </a:r>
          </a:p>
        </p:txBody>
      </p:sp>
      <p:sp>
        <p:nvSpPr>
          <p:cNvPr id="17" name="TextBox 16">
            <a:extLst>
              <a:ext uri="{FF2B5EF4-FFF2-40B4-BE49-F238E27FC236}">
                <a16:creationId xmlns:a16="http://schemas.microsoft.com/office/drawing/2014/main" id="{0F9FB99F-9819-1648-9272-222CD3E1CF61}"/>
              </a:ext>
            </a:extLst>
          </p:cNvPr>
          <p:cNvSpPr txBox="1"/>
          <p:nvPr/>
        </p:nvSpPr>
        <p:spPr>
          <a:xfrm>
            <a:off x="6508500" y="6312877"/>
            <a:ext cx="5642472" cy="461665"/>
          </a:xfrm>
          <a:prstGeom prst="rect">
            <a:avLst/>
          </a:prstGeom>
          <a:noFill/>
        </p:spPr>
        <p:txBody>
          <a:bodyPr wrap="square" rtlCol="0">
            <a:spAutoFit/>
          </a:bodyPr>
          <a:lstStyle/>
          <a:p>
            <a:pPr algn="r"/>
            <a:r>
              <a:rPr lang="en-US" sz="1200" i="1" dirty="0"/>
              <a:t>Image: Just Sustainable Puerto Rico participatory banner created at the welcome event for the Greenpeace boat in San Juan, November 2017. Photo by Crystal Clarity.</a:t>
            </a:r>
            <a:endParaRPr lang="en-US" sz="1200" dirty="0"/>
          </a:p>
        </p:txBody>
      </p:sp>
    </p:spTree>
    <p:extLst>
      <p:ext uri="{BB962C8B-B14F-4D97-AF65-F5344CB8AC3E}">
        <p14:creationId xmlns:p14="http://schemas.microsoft.com/office/powerpoint/2010/main" val="15109031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ctrTitle"/>
          </p:nvPr>
        </p:nvSpPr>
        <p:spPr>
          <a:xfrm>
            <a:off x="5862000" y="1379912"/>
            <a:ext cx="4356794" cy="2057029"/>
          </a:xfrm>
          <a:prstGeom prst="rect">
            <a:avLst/>
          </a:prstGeom>
        </p:spPr>
        <p:txBody>
          <a:bodyPr spcFirstLastPara="1" wrap="square" lIns="80669" tIns="80669" rIns="80669" bIns="80669" anchor="b" anchorCtr="0">
            <a:noAutofit/>
          </a:bodyPr>
          <a:lstStyle/>
          <a:p>
            <a:pPr algn="l">
              <a:lnSpc>
                <a:spcPct val="115000"/>
              </a:lnSpc>
            </a:pPr>
            <a:endParaRPr sz="1324"/>
          </a:p>
          <a:p>
            <a:pPr algn="l">
              <a:lnSpc>
                <a:spcPct val="115000"/>
              </a:lnSpc>
              <a:spcBef>
                <a:spcPts val="1677"/>
              </a:spcBef>
            </a:pPr>
            <a:endParaRPr sz="1324"/>
          </a:p>
          <a:p>
            <a:pPr algn="l">
              <a:lnSpc>
                <a:spcPct val="115000"/>
              </a:lnSpc>
              <a:spcBef>
                <a:spcPts val="1677"/>
              </a:spcBef>
            </a:pPr>
            <a:endParaRPr sz="927" b="1" i="1">
              <a:solidFill>
                <a:srgbClr val="222222"/>
              </a:solidFill>
              <a:highlight>
                <a:srgbClr val="FFFFFF"/>
              </a:highlight>
            </a:endParaRPr>
          </a:p>
          <a:p>
            <a:pPr algn="l">
              <a:lnSpc>
                <a:spcPct val="115000"/>
              </a:lnSpc>
              <a:spcBef>
                <a:spcPts val="1677"/>
              </a:spcBef>
            </a:pPr>
            <a:endParaRPr sz="927" b="1" i="1">
              <a:solidFill>
                <a:srgbClr val="222222"/>
              </a:solidFill>
              <a:highlight>
                <a:srgbClr val="FFFFFF"/>
              </a:highlight>
            </a:endParaRPr>
          </a:p>
          <a:p>
            <a:pPr algn="l">
              <a:lnSpc>
                <a:spcPct val="115000"/>
              </a:lnSpc>
              <a:spcBef>
                <a:spcPts val="1677"/>
              </a:spcBef>
            </a:pPr>
            <a:endParaRPr sz="927" b="1" i="1">
              <a:solidFill>
                <a:srgbClr val="222222"/>
              </a:solidFill>
              <a:highlight>
                <a:srgbClr val="FFFFFF"/>
              </a:highlight>
            </a:endParaRPr>
          </a:p>
          <a:p>
            <a:pPr algn="l">
              <a:lnSpc>
                <a:spcPct val="115000"/>
              </a:lnSpc>
              <a:spcBef>
                <a:spcPts val="1677"/>
              </a:spcBef>
            </a:pPr>
            <a:endParaRPr sz="1235" b="1" i="1">
              <a:solidFill>
                <a:srgbClr val="222222"/>
              </a:solidFill>
              <a:highlight>
                <a:srgbClr val="FFFFFF"/>
              </a:highlight>
            </a:endParaRPr>
          </a:p>
          <a:p>
            <a:pPr algn="l">
              <a:lnSpc>
                <a:spcPct val="115000"/>
              </a:lnSpc>
              <a:spcBef>
                <a:spcPts val="1677"/>
              </a:spcBef>
            </a:pPr>
            <a:endParaRPr sz="1235" b="1" i="1">
              <a:solidFill>
                <a:srgbClr val="222222"/>
              </a:solidFill>
              <a:highlight>
                <a:srgbClr val="FFFFFF"/>
              </a:highlight>
            </a:endParaRPr>
          </a:p>
          <a:p>
            <a:pPr algn="l">
              <a:lnSpc>
                <a:spcPct val="115000"/>
              </a:lnSpc>
              <a:spcBef>
                <a:spcPts val="1677"/>
              </a:spcBef>
            </a:pPr>
            <a:r>
              <a:rPr lang="en" sz="1235">
                <a:solidFill>
                  <a:srgbClr val="222222"/>
                </a:solidFill>
                <a:highlight>
                  <a:srgbClr val="FFFFFF"/>
                </a:highlight>
              </a:rPr>
              <a:t>Community-accountable artists are often trusted in their neighborhoods, and naturally provide their time, space, energies, talents, and connections in moments of disaster. </a:t>
            </a:r>
            <a:r>
              <a:rPr lang="en" sz="1235" b="1">
                <a:solidFill>
                  <a:srgbClr val="222222"/>
                </a:solidFill>
                <a:highlight>
                  <a:srgbClr val="FFFFFF"/>
                </a:highlight>
              </a:rPr>
              <a:t>Even beyond the role of ART itself in a moment of disaster to heal and unify, other “tangible” disaster response and recovery assets exist</a:t>
            </a:r>
            <a:r>
              <a:rPr lang="en" sz="1235">
                <a:solidFill>
                  <a:srgbClr val="222222"/>
                </a:solidFill>
                <a:highlight>
                  <a:srgbClr val="FFFFFF"/>
                </a:highlight>
              </a:rPr>
              <a:t>, for example where cultural centers can act as disaster response centers and supply distribution points.</a:t>
            </a:r>
            <a:endParaRPr sz="1235">
              <a:solidFill>
                <a:srgbClr val="222222"/>
              </a:solidFill>
              <a:highlight>
                <a:srgbClr val="FFFFFF"/>
              </a:highlight>
            </a:endParaRPr>
          </a:p>
          <a:p>
            <a:pPr algn="l">
              <a:lnSpc>
                <a:spcPct val="115000"/>
              </a:lnSpc>
              <a:spcBef>
                <a:spcPts val="1677"/>
              </a:spcBef>
              <a:spcAft>
                <a:spcPts val="1677"/>
              </a:spcAft>
            </a:pPr>
            <a:endParaRPr sz="1235" b="1" i="1">
              <a:solidFill>
                <a:srgbClr val="222222"/>
              </a:solidFill>
              <a:highlight>
                <a:srgbClr val="FFFFFF"/>
              </a:highlight>
            </a:endParaRPr>
          </a:p>
        </p:txBody>
      </p:sp>
      <p:sp>
        <p:nvSpPr>
          <p:cNvPr id="98" name="Google Shape;98;p18"/>
          <p:cNvSpPr txBox="1"/>
          <p:nvPr/>
        </p:nvSpPr>
        <p:spPr>
          <a:xfrm>
            <a:off x="2006515" y="3917294"/>
            <a:ext cx="4407353" cy="2451971"/>
          </a:xfrm>
          <a:prstGeom prst="rect">
            <a:avLst/>
          </a:prstGeom>
          <a:noFill/>
          <a:ln>
            <a:noFill/>
          </a:ln>
        </p:spPr>
        <p:txBody>
          <a:bodyPr spcFirstLastPara="1" wrap="square" lIns="80669" tIns="80669" rIns="80669" bIns="80669" anchor="t" anchorCtr="0">
            <a:noAutofit/>
          </a:bodyPr>
          <a:lstStyle/>
          <a:p>
            <a:pPr defTabSz="806867">
              <a:lnSpc>
                <a:spcPct val="115000"/>
              </a:lnSpc>
              <a:buClr>
                <a:srgbClr val="000000"/>
              </a:buClr>
            </a:pPr>
            <a:endParaRPr sz="1588" b="1" kern="0">
              <a:solidFill>
                <a:srgbClr val="2F2F2F"/>
              </a:solidFill>
              <a:highlight>
                <a:srgbClr val="FFFFFF"/>
              </a:highlight>
              <a:latin typeface="Roboto"/>
              <a:ea typeface="Roboto"/>
              <a:cs typeface="Roboto"/>
              <a:sym typeface="Roboto"/>
            </a:endParaRPr>
          </a:p>
          <a:p>
            <a:pPr algn="r" defTabSz="806867">
              <a:lnSpc>
                <a:spcPct val="115000"/>
              </a:lnSpc>
              <a:spcBef>
                <a:spcPts val="1677"/>
              </a:spcBef>
              <a:buClr>
                <a:srgbClr val="000000"/>
              </a:buClr>
            </a:pPr>
            <a:r>
              <a:rPr lang="en" sz="1235" b="1" kern="0">
                <a:solidFill>
                  <a:srgbClr val="222222"/>
                </a:solidFill>
                <a:highlight>
                  <a:srgbClr val="FFFFFF"/>
                </a:highlight>
                <a:latin typeface="Arial"/>
                <a:cs typeface="Arial"/>
                <a:sym typeface="Arial"/>
              </a:rPr>
              <a:t>Invest in artists disaster funds and fellowships to promote culture and community, </a:t>
            </a:r>
            <a:r>
              <a:rPr lang="en" sz="1235" kern="0">
                <a:solidFill>
                  <a:srgbClr val="222222"/>
                </a:solidFill>
                <a:highlight>
                  <a:srgbClr val="FFFFFF"/>
                </a:highlight>
                <a:latin typeface="Arial"/>
                <a:cs typeface="Arial"/>
                <a:sym typeface="Arial"/>
              </a:rPr>
              <a:t>positioning artists and cultural spaces to be trusted “first and secondary responders” to disaster recovery and rebuild processes.</a:t>
            </a:r>
            <a:endParaRPr sz="1235" kern="0">
              <a:solidFill>
                <a:srgbClr val="222222"/>
              </a:solidFill>
              <a:highlight>
                <a:srgbClr val="FFFFFF"/>
              </a:highlight>
              <a:latin typeface="Arial"/>
              <a:cs typeface="Arial"/>
              <a:sym typeface="Arial"/>
            </a:endParaRPr>
          </a:p>
          <a:p>
            <a:pPr algn="r" defTabSz="806867">
              <a:lnSpc>
                <a:spcPct val="115000"/>
              </a:lnSpc>
              <a:spcBef>
                <a:spcPts val="1677"/>
              </a:spcBef>
              <a:buClr>
                <a:srgbClr val="000000"/>
              </a:buClr>
              <a:buSzPts val="1100"/>
            </a:pPr>
            <a:r>
              <a:rPr lang="en" sz="1235" kern="0">
                <a:solidFill>
                  <a:srgbClr val="222222"/>
                </a:solidFill>
                <a:highlight>
                  <a:srgbClr val="FFFFFF"/>
                </a:highlight>
                <a:latin typeface="Arial"/>
                <a:cs typeface="Arial"/>
                <a:sym typeface="Arial"/>
              </a:rPr>
              <a:t>Train artists to be disaster resource managers, and in emergency rescue protocols. Many artists are connected to a lot of folks in their communities and can quickly disseminate knowledge, resources, ideas, materials, and supplies.</a:t>
            </a:r>
            <a:endParaRPr sz="1235" kern="0">
              <a:solidFill>
                <a:srgbClr val="222222"/>
              </a:solidFill>
              <a:highlight>
                <a:srgbClr val="FFFFFF"/>
              </a:highlight>
              <a:latin typeface="Arial"/>
              <a:cs typeface="Arial"/>
              <a:sym typeface="Arial"/>
            </a:endParaRPr>
          </a:p>
          <a:p>
            <a:pPr algn="r" defTabSz="806867">
              <a:spcBef>
                <a:spcPts val="1677"/>
              </a:spcBef>
              <a:buClr>
                <a:srgbClr val="000000"/>
              </a:buClr>
            </a:pPr>
            <a:endParaRPr sz="1235" kern="0">
              <a:solidFill>
                <a:srgbClr val="2F2F2F"/>
              </a:solidFill>
              <a:highlight>
                <a:srgbClr val="FFFFFF"/>
              </a:highlight>
              <a:latin typeface="Arial"/>
              <a:cs typeface="Arial"/>
              <a:sym typeface="Arial"/>
            </a:endParaRPr>
          </a:p>
        </p:txBody>
      </p:sp>
      <p:sp>
        <p:nvSpPr>
          <p:cNvPr id="99" name="Google Shape;99;p18"/>
          <p:cNvSpPr/>
          <p:nvPr/>
        </p:nvSpPr>
        <p:spPr>
          <a:xfrm>
            <a:off x="2061883" y="3348806"/>
            <a:ext cx="8068235" cy="832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100" name="Google Shape;100;p18"/>
          <p:cNvSpPr/>
          <p:nvPr/>
        </p:nvSpPr>
        <p:spPr>
          <a:xfrm>
            <a:off x="2006515" y="4025801"/>
            <a:ext cx="3332912" cy="264706"/>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101" name="Google Shape;101;p18"/>
          <p:cNvSpPr/>
          <p:nvPr/>
        </p:nvSpPr>
        <p:spPr>
          <a:xfrm>
            <a:off x="1796603" y="3277059"/>
            <a:ext cx="3542824" cy="264706"/>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102" name="Google Shape;102;p18"/>
          <p:cNvSpPr txBox="1"/>
          <p:nvPr/>
        </p:nvSpPr>
        <p:spPr>
          <a:xfrm>
            <a:off x="5559596" y="2917445"/>
            <a:ext cx="5321382" cy="1049824"/>
          </a:xfrm>
          <a:prstGeom prst="rect">
            <a:avLst/>
          </a:prstGeom>
          <a:noFill/>
          <a:ln>
            <a:noFill/>
          </a:ln>
        </p:spPr>
        <p:txBody>
          <a:bodyPr spcFirstLastPara="1" wrap="square" lIns="80669" tIns="80669" rIns="80669" bIns="80669" anchor="t" anchorCtr="0">
            <a:noAutofit/>
          </a:bodyPr>
          <a:lstStyle/>
          <a:p>
            <a:pPr defTabSz="806867">
              <a:buClr>
                <a:srgbClr val="000000"/>
              </a:buClr>
            </a:pPr>
            <a:endParaRPr sz="2647" b="1" kern="0">
              <a:solidFill>
                <a:srgbClr val="FFFFFF"/>
              </a:solidFill>
              <a:latin typeface="Impact"/>
              <a:ea typeface="Impact"/>
              <a:cs typeface="Impact"/>
              <a:sym typeface="Impact"/>
            </a:endParaRPr>
          </a:p>
          <a:p>
            <a:pPr defTabSz="806867">
              <a:buClr>
                <a:srgbClr val="000000"/>
              </a:buClr>
            </a:pPr>
            <a:r>
              <a:rPr lang="en" sz="5294" b="1" kern="0">
                <a:solidFill>
                  <a:srgbClr val="FFFFFF"/>
                </a:solidFill>
                <a:latin typeface="Impact"/>
                <a:ea typeface="Impact"/>
                <a:cs typeface="Impact"/>
                <a:sym typeface="Impact"/>
              </a:rPr>
              <a:t>ART SAVES LIVES</a:t>
            </a:r>
            <a:endParaRPr sz="5294" b="1" kern="0">
              <a:solidFill>
                <a:srgbClr val="FFFFFF"/>
              </a:solidFill>
              <a:latin typeface="Impact"/>
              <a:ea typeface="Impact"/>
              <a:cs typeface="Impact"/>
              <a:sym typeface="Impact"/>
            </a:endParaRPr>
          </a:p>
        </p:txBody>
      </p:sp>
      <p:sp>
        <p:nvSpPr>
          <p:cNvPr id="103" name="Google Shape;103;p18"/>
          <p:cNvSpPr/>
          <p:nvPr/>
        </p:nvSpPr>
        <p:spPr>
          <a:xfrm>
            <a:off x="2061883" y="0"/>
            <a:ext cx="8068235" cy="635559"/>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104" name="Google Shape;104;p18"/>
          <p:cNvSpPr txBox="1"/>
          <p:nvPr/>
        </p:nvSpPr>
        <p:spPr>
          <a:xfrm>
            <a:off x="3179934" y="794713"/>
            <a:ext cx="6250235" cy="729265"/>
          </a:xfrm>
          <a:prstGeom prst="rect">
            <a:avLst/>
          </a:prstGeom>
          <a:noFill/>
          <a:ln>
            <a:noFill/>
          </a:ln>
        </p:spPr>
        <p:txBody>
          <a:bodyPr spcFirstLastPara="1" wrap="square" lIns="80669" tIns="80669" rIns="80669" bIns="80669" anchor="t" anchorCtr="0">
            <a:noAutofit/>
          </a:bodyPr>
          <a:lstStyle/>
          <a:p>
            <a:pPr defTabSz="806867">
              <a:buClr>
                <a:srgbClr val="000000"/>
              </a:buClr>
            </a:pPr>
            <a:endParaRPr sz="1235" kern="0">
              <a:solidFill>
                <a:srgbClr val="000000"/>
              </a:solidFill>
              <a:latin typeface="Arial"/>
              <a:cs typeface="Arial"/>
              <a:sym typeface="Arial"/>
            </a:endParaRPr>
          </a:p>
        </p:txBody>
      </p:sp>
      <p:sp>
        <p:nvSpPr>
          <p:cNvPr id="105" name="Google Shape;105;p18"/>
          <p:cNvSpPr txBox="1"/>
          <p:nvPr/>
        </p:nvSpPr>
        <p:spPr>
          <a:xfrm>
            <a:off x="2159912" y="0"/>
            <a:ext cx="7970294" cy="729265"/>
          </a:xfrm>
          <a:prstGeom prst="rect">
            <a:avLst/>
          </a:prstGeom>
          <a:noFill/>
          <a:ln>
            <a:noFill/>
          </a:ln>
        </p:spPr>
        <p:txBody>
          <a:bodyPr spcFirstLastPara="1" wrap="square" lIns="80669" tIns="80669" rIns="80669" bIns="80669" anchor="t" anchorCtr="0">
            <a:noAutofit/>
          </a:bodyPr>
          <a:lstStyle/>
          <a:p>
            <a:pPr defTabSz="806867">
              <a:buClr>
                <a:srgbClr val="000000"/>
              </a:buClr>
            </a:pPr>
            <a:r>
              <a:rPr lang="en" sz="1588" kern="0">
                <a:solidFill>
                  <a:srgbClr val="FFFFFF"/>
                </a:solidFill>
                <a:latin typeface="Impact"/>
                <a:ea typeface="Impact"/>
                <a:cs typeface="Impact"/>
                <a:sym typeface="Impact"/>
              </a:rPr>
              <a:t>JUST RECOVERY STRATEGY: ART SAVES LIVES, SO VALUE COMMUNITY </a:t>
            </a:r>
            <a:r>
              <a:rPr lang="en" sz="1588" i="1" kern="0">
                <a:solidFill>
                  <a:srgbClr val="FFFFFF"/>
                </a:solidFill>
                <a:latin typeface="Impact"/>
                <a:ea typeface="Impact"/>
                <a:cs typeface="Impact"/>
                <a:sym typeface="Impact"/>
              </a:rPr>
              <a:t>ACCOUNTABLE</a:t>
            </a:r>
            <a:r>
              <a:rPr lang="en" sz="1588" kern="0">
                <a:solidFill>
                  <a:srgbClr val="FFFFFF"/>
                </a:solidFill>
                <a:latin typeface="Impact"/>
                <a:ea typeface="Impact"/>
                <a:cs typeface="Impact"/>
                <a:sym typeface="Impact"/>
              </a:rPr>
              <a:t>  ARTISTS NOW</a:t>
            </a:r>
            <a:endParaRPr sz="1588" kern="0">
              <a:solidFill>
                <a:srgbClr val="FFFFFF"/>
              </a:solidFill>
              <a:latin typeface="Impact"/>
              <a:ea typeface="Impact"/>
              <a:cs typeface="Impact"/>
              <a:sym typeface="Impact"/>
            </a:endParaRPr>
          </a:p>
          <a:p>
            <a:pPr defTabSz="806867">
              <a:buClr>
                <a:srgbClr val="000000"/>
              </a:buClr>
            </a:pPr>
            <a:r>
              <a:rPr lang="en" sz="1324" kern="0">
                <a:solidFill>
                  <a:srgbClr val="FFFFFF"/>
                </a:solidFill>
                <a:latin typeface="Impact"/>
                <a:ea typeface="Impact"/>
                <a:cs typeface="Impact"/>
                <a:sym typeface="Impact"/>
              </a:rPr>
              <a:t>During times of disaster, community artists often  play  first &amp; secondary responder roles,  so, resource them </a:t>
            </a:r>
            <a:r>
              <a:rPr lang="en" sz="1324" kern="0">
                <a:solidFill>
                  <a:srgbClr val="00FFFF"/>
                </a:solidFill>
                <a:latin typeface="Impact"/>
                <a:ea typeface="Impact"/>
                <a:cs typeface="Impact"/>
                <a:sym typeface="Impact"/>
              </a:rPr>
              <a:t>now</a:t>
            </a:r>
            <a:r>
              <a:rPr lang="en" sz="1324" kern="0">
                <a:solidFill>
                  <a:srgbClr val="FFFFFF"/>
                </a:solidFill>
                <a:latin typeface="Impact"/>
                <a:ea typeface="Impact"/>
                <a:cs typeface="Impact"/>
                <a:sym typeface="Impact"/>
              </a:rPr>
              <a:t>.</a:t>
            </a:r>
            <a:endParaRPr sz="1324" kern="0">
              <a:solidFill>
                <a:srgbClr val="FFFFFF"/>
              </a:solidFill>
              <a:latin typeface="Impact"/>
              <a:ea typeface="Impact"/>
              <a:cs typeface="Impact"/>
              <a:sym typeface="Impact"/>
            </a:endParaRPr>
          </a:p>
        </p:txBody>
      </p:sp>
      <p:pic>
        <p:nvPicPr>
          <p:cNvPr id="106" name="Google Shape;106;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19225" y="794714"/>
            <a:ext cx="3688523" cy="2177625"/>
          </a:xfrm>
          <a:prstGeom prst="rect">
            <a:avLst/>
          </a:prstGeom>
          <a:noFill/>
          <a:ln w="12700" cap="flat" cmpd="sng">
            <a:solidFill>
              <a:srgbClr val="000000"/>
            </a:solidFill>
            <a:prstDash val="solid"/>
            <a:miter lim="8000"/>
            <a:headEnd type="none" w="sm" len="sm"/>
            <a:tailEnd type="none" w="sm" len="sm"/>
          </a:ln>
        </p:spPr>
      </p:pic>
      <p:pic>
        <p:nvPicPr>
          <p:cNvPr id="107" name="Google Shape;107;p1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90401" y="4181316"/>
            <a:ext cx="3639716" cy="2451838"/>
          </a:xfrm>
          <a:prstGeom prst="rect">
            <a:avLst/>
          </a:prstGeom>
          <a:noFill/>
          <a:ln>
            <a:noFill/>
          </a:ln>
        </p:spPr>
      </p:pic>
      <p:sp>
        <p:nvSpPr>
          <p:cNvPr id="108" name="Google Shape;108;p18"/>
          <p:cNvSpPr txBox="1"/>
          <p:nvPr/>
        </p:nvSpPr>
        <p:spPr>
          <a:xfrm>
            <a:off x="3646235" y="2648504"/>
            <a:ext cx="6483971" cy="756529"/>
          </a:xfrm>
          <a:prstGeom prst="rect">
            <a:avLst/>
          </a:prstGeom>
          <a:noFill/>
          <a:ln>
            <a:noFill/>
          </a:ln>
        </p:spPr>
        <p:txBody>
          <a:bodyPr spcFirstLastPara="1" wrap="square" lIns="80669" tIns="80669" rIns="80669" bIns="80669" anchor="t" anchorCtr="0">
            <a:noAutofit/>
          </a:bodyPr>
          <a:lstStyle/>
          <a:p>
            <a:pPr algn="r" defTabSz="806867">
              <a:buClr>
                <a:srgbClr val="000000"/>
              </a:buClr>
            </a:pPr>
            <a:r>
              <a:rPr lang="en" sz="3177" kern="0">
                <a:solidFill>
                  <a:srgbClr val="0097A7"/>
                </a:solidFill>
                <a:latin typeface="Bad Script"/>
                <a:ea typeface="Bad Script"/>
                <a:cs typeface="Bad Script"/>
                <a:sym typeface="Bad Script"/>
              </a:rPr>
              <a:t>artists as first responders</a:t>
            </a:r>
            <a:endParaRPr sz="3177" kern="0">
              <a:solidFill>
                <a:srgbClr val="0097A7"/>
              </a:solidFill>
              <a:latin typeface="Bad Script"/>
              <a:ea typeface="Bad Script"/>
              <a:cs typeface="Bad Script"/>
              <a:sym typeface="Bad Script"/>
            </a:endParaRPr>
          </a:p>
        </p:txBody>
      </p:sp>
    </p:spTree>
    <p:extLst>
      <p:ext uri="{BB962C8B-B14F-4D97-AF65-F5344CB8AC3E}">
        <p14:creationId xmlns:p14="http://schemas.microsoft.com/office/powerpoint/2010/main" val="48064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114" name="Google Shape;114;p19"/>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pic>
        <p:nvPicPr>
          <p:cNvPr id="115" name="Google Shape;115;p19"/>
          <p:cNvPicPr preferRelativeResize="0"/>
          <p:nvPr/>
        </p:nvPicPr>
        <p:blipFill rotWithShape="1">
          <a:blip r:embed="rId3" cstate="screen">
            <a:alphaModFix/>
            <a:extLst>
              <a:ext uri="{28A0092B-C50C-407E-A947-70E740481C1C}">
                <a14:useLocalDpi xmlns:a14="http://schemas.microsoft.com/office/drawing/2010/main"/>
              </a:ext>
            </a:extLst>
          </a:blip>
          <a:srcRect r="-1978"/>
          <a:stretch/>
        </p:blipFill>
        <p:spPr>
          <a:xfrm>
            <a:off x="2734236" y="11"/>
            <a:ext cx="6723529" cy="6195330"/>
          </a:xfrm>
          <a:prstGeom prst="rect">
            <a:avLst/>
          </a:prstGeom>
          <a:noFill/>
          <a:ln>
            <a:noFill/>
          </a:ln>
        </p:spPr>
      </p:pic>
      <p:sp>
        <p:nvSpPr>
          <p:cNvPr id="116" name="Google Shape;116;p19"/>
          <p:cNvSpPr txBox="1"/>
          <p:nvPr/>
        </p:nvSpPr>
        <p:spPr>
          <a:xfrm>
            <a:off x="3191647" y="6195331"/>
            <a:ext cx="5808706" cy="592147"/>
          </a:xfrm>
          <a:prstGeom prst="rect">
            <a:avLst/>
          </a:prstGeom>
          <a:noFill/>
          <a:ln>
            <a:noFill/>
          </a:ln>
        </p:spPr>
        <p:txBody>
          <a:bodyPr spcFirstLastPara="1" wrap="square" lIns="80669" tIns="80669" rIns="80669" bIns="80669" anchor="t" anchorCtr="0">
            <a:noAutofit/>
          </a:bodyPr>
          <a:lstStyle/>
          <a:p>
            <a:pPr algn="ctr" defTabSz="806867">
              <a:buClr>
                <a:srgbClr val="000000"/>
              </a:buClr>
            </a:pPr>
            <a:r>
              <a:rPr lang="en" sz="3177" kern="0">
                <a:solidFill>
                  <a:srgbClr val="000000"/>
                </a:solidFill>
                <a:latin typeface="Impact"/>
                <a:ea typeface="Impact"/>
                <a:cs typeface="Impact"/>
                <a:sym typeface="Impact"/>
              </a:rPr>
              <a:t>OUR POWER PUERTO RICO</a:t>
            </a:r>
            <a:endParaRPr sz="3177" kern="0">
              <a:solidFill>
                <a:srgbClr val="000000"/>
              </a:solidFill>
              <a:latin typeface="Impact"/>
              <a:ea typeface="Impact"/>
              <a:cs typeface="Impact"/>
              <a:sym typeface="Impact"/>
            </a:endParaRPr>
          </a:p>
        </p:txBody>
      </p:sp>
    </p:spTree>
    <p:extLst>
      <p:ext uri="{BB962C8B-B14F-4D97-AF65-F5344CB8AC3E}">
        <p14:creationId xmlns:p14="http://schemas.microsoft.com/office/powerpoint/2010/main" val="2256684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body" idx="1"/>
          </p:nvPr>
        </p:nvSpPr>
        <p:spPr>
          <a:xfrm>
            <a:off x="2336912" y="1664685"/>
            <a:ext cx="7518176" cy="4555324"/>
          </a:xfrm>
          <a:prstGeom prst="rect">
            <a:avLst/>
          </a:prstGeom>
        </p:spPr>
        <p:txBody>
          <a:bodyPr spcFirstLastPara="1" wrap="square" lIns="80669" tIns="80669" rIns="80669" bIns="80669" anchor="t" anchorCtr="0">
            <a:noAutofit/>
          </a:bodyPr>
          <a:lstStyle/>
          <a:p>
            <a:pPr marL="0" indent="0">
              <a:spcBef>
                <a:spcPts val="2647"/>
              </a:spcBef>
              <a:buClr>
                <a:schemeClr val="dk1"/>
              </a:buClr>
              <a:buSzPts val="1100"/>
              <a:buNone/>
            </a:pPr>
            <a:r>
              <a:rPr lang="en" sz="1677" b="1">
                <a:solidFill>
                  <a:srgbClr val="000000"/>
                </a:solidFill>
              </a:rPr>
              <a:t>A national platform with 30 years of history composed by farmers, “jíbaros”/  peasants, farm workers and food sovereignty activists from rural, coastal and urban communities. </a:t>
            </a:r>
            <a:endParaRPr sz="1677" b="1">
              <a:solidFill>
                <a:srgbClr val="000000"/>
              </a:solidFill>
            </a:endParaRPr>
          </a:p>
          <a:p>
            <a:pPr marL="0" indent="0">
              <a:spcBef>
                <a:spcPts val="2647"/>
              </a:spcBef>
              <a:buNone/>
            </a:pPr>
            <a:r>
              <a:rPr lang="en" sz="1677" b="1">
                <a:solidFill>
                  <a:srgbClr val="000000"/>
                </a:solidFill>
              </a:rPr>
              <a:t>Organización Boricuá is a decentralized organization with a multiregional, intergenerational and diverse membership that holds a network of agroecological farms and educational projects in Puerto Rico. </a:t>
            </a:r>
            <a:endParaRPr sz="1677" b="1">
              <a:solidFill>
                <a:srgbClr val="000000"/>
              </a:solidFill>
            </a:endParaRPr>
          </a:p>
          <a:p>
            <a:pPr marL="0" indent="0">
              <a:spcBef>
                <a:spcPts val="2647"/>
              </a:spcBef>
              <a:buNone/>
            </a:pPr>
            <a:r>
              <a:rPr lang="en" sz="1677" b="1">
                <a:solidFill>
                  <a:srgbClr val="000000"/>
                </a:solidFill>
              </a:rPr>
              <a:t>The organization promotes and practices agroecology as a vehicle to achieve food sovereignty and social justice.    </a:t>
            </a:r>
            <a:endParaRPr sz="1677" b="1">
              <a:solidFill>
                <a:srgbClr val="000000"/>
              </a:solidFill>
            </a:endParaRPr>
          </a:p>
          <a:p>
            <a:pPr marL="0" indent="0">
              <a:spcBef>
                <a:spcPts val="2647"/>
              </a:spcBef>
              <a:buNone/>
            </a:pPr>
            <a:r>
              <a:rPr lang="en" sz="1677" b="1">
                <a:solidFill>
                  <a:srgbClr val="000000"/>
                </a:solidFill>
              </a:rPr>
              <a:t>Has presence in all of the regions of the country and is part of the international movement of the Latin American Coordinator of Peasant Organizations, La Vía Campesina and the Climate Justice Alliance.</a:t>
            </a:r>
            <a:endParaRPr sz="1677" b="1">
              <a:solidFill>
                <a:srgbClr val="000000"/>
              </a:solidFill>
            </a:endParaRPr>
          </a:p>
          <a:p>
            <a:pPr marL="0" indent="0">
              <a:spcBef>
                <a:spcPts val="2647"/>
              </a:spcBef>
              <a:buClr>
                <a:schemeClr val="dk1"/>
              </a:buClr>
              <a:buSzPts val="1100"/>
              <a:buNone/>
            </a:pPr>
            <a:r>
              <a:rPr lang="en" sz="1765" b="1">
                <a:solidFill>
                  <a:srgbClr val="000000"/>
                </a:solidFill>
              </a:rPr>
              <a:t>   </a:t>
            </a:r>
            <a:endParaRPr sz="1765" b="1">
              <a:solidFill>
                <a:srgbClr val="000000"/>
              </a:solidFill>
            </a:endParaRPr>
          </a:p>
          <a:p>
            <a:pPr marL="0" indent="0">
              <a:spcBef>
                <a:spcPts val="2647"/>
              </a:spcBef>
              <a:buClr>
                <a:schemeClr val="dk1"/>
              </a:buClr>
              <a:buSzPts val="1100"/>
              <a:buNone/>
            </a:pPr>
            <a:r>
              <a:rPr lang="en" b="1">
                <a:solidFill>
                  <a:srgbClr val="000000"/>
                </a:solidFill>
              </a:rPr>
              <a:t>. </a:t>
            </a:r>
            <a:endParaRPr b="1">
              <a:solidFill>
                <a:srgbClr val="000000"/>
              </a:solidFill>
            </a:endParaRPr>
          </a:p>
          <a:p>
            <a:pPr marL="0" indent="0">
              <a:spcAft>
                <a:spcPts val="1412"/>
              </a:spcAft>
              <a:buNone/>
            </a:pPr>
            <a:endParaRPr/>
          </a:p>
        </p:txBody>
      </p:sp>
      <p:pic>
        <p:nvPicPr>
          <p:cNvPr id="122" name="Google Shape;122;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433478" y="99441"/>
            <a:ext cx="4973536" cy="1751515"/>
          </a:xfrm>
          <a:prstGeom prst="rect">
            <a:avLst/>
          </a:prstGeom>
          <a:noFill/>
          <a:ln>
            <a:noFill/>
          </a:ln>
        </p:spPr>
      </p:pic>
    </p:spTree>
    <p:extLst>
      <p:ext uri="{BB962C8B-B14F-4D97-AF65-F5344CB8AC3E}">
        <p14:creationId xmlns:p14="http://schemas.microsoft.com/office/powerpoint/2010/main" val="2977983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2" y="1517492"/>
            <a:ext cx="8068237" cy="3611473"/>
          </a:xfrm>
          <a:prstGeom prst="rect">
            <a:avLst/>
          </a:prstGeom>
          <a:noFill/>
          <a:ln>
            <a:noFill/>
          </a:ln>
        </p:spPr>
      </p:pic>
    </p:spTree>
    <p:extLst>
      <p:ext uri="{BB962C8B-B14F-4D97-AF65-F5344CB8AC3E}">
        <p14:creationId xmlns:p14="http://schemas.microsoft.com/office/powerpoint/2010/main" val="4202342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2336912" y="593367"/>
            <a:ext cx="7518176" cy="763676"/>
          </a:xfrm>
          <a:prstGeom prst="rect">
            <a:avLst/>
          </a:prstGeom>
        </p:spPr>
        <p:txBody>
          <a:bodyPr spcFirstLastPara="1" wrap="square" lIns="80669" tIns="80669" rIns="80669" bIns="80669" anchor="t" anchorCtr="0">
            <a:noAutofit/>
          </a:bodyPr>
          <a:lstStyle/>
          <a:p>
            <a:r>
              <a:rPr lang="en" sz="3177" b="1">
                <a:solidFill>
                  <a:srgbClr val="4A86E8"/>
                </a:solidFill>
              </a:rPr>
              <a:t>Context and History: Puerto Rico</a:t>
            </a:r>
            <a:endParaRPr sz="3177" b="1">
              <a:solidFill>
                <a:srgbClr val="4A86E8"/>
              </a:solidFill>
            </a:endParaRPr>
          </a:p>
        </p:txBody>
      </p:sp>
      <p:sp>
        <p:nvSpPr>
          <p:cNvPr id="133" name="Google Shape;133;p22"/>
          <p:cNvSpPr txBox="1">
            <a:spLocks noGrp="1"/>
          </p:cNvSpPr>
          <p:nvPr>
            <p:ph type="body" idx="1"/>
          </p:nvPr>
        </p:nvSpPr>
        <p:spPr>
          <a:xfrm>
            <a:off x="2336912" y="1151332"/>
            <a:ext cx="7518176" cy="4555324"/>
          </a:xfrm>
          <a:prstGeom prst="rect">
            <a:avLst/>
          </a:prstGeom>
        </p:spPr>
        <p:txBody>
          <a:bodyPr spcFirstLastPara="1" wrap="square" lIns="80669" tIns="80669" rIns="80669" bIns="80669" anchor="t" anchorCtr="0">
            <a:noAutofit/>
          </a:bodyPr>
          <a:lstStyle/>
          <a:p>
            <a:pPr marL="0" indent="0">
              <a:spcBef>
                <a:spcPts val="2294"/>
              </a:spcBef>
              <a:buClr>
                <a:schemeClr val="dk1"/>
              </a:buClr>
              <a:buSzPts val="1100"/>
              <a:buNone/>
            </a:pPr>
            <a:r>
              <a:rPr lang="en" sz="2030" b="1">
                <a:solidFill>
                  <a:srgbClr val="000000"/>
                </a:solidFill>
              </a:rPr>
              <a:t>Before 1493: Taínos (indigenous) lived in Puerto Rico.</a:t>
            </a:r>
            <a:endParaRPr sz="2030" b="1">
              <a:solidFill>
                <a:srgbClr val="000000"/>
              </a:solidFill>
            </a:endParaRPr>
          </a:p>
          <a:p>
            <a:pPr marL="0" indent="0">
              <a:spcBef>
                <a:spcPts val="2294"/>
              </a:spcBef>
              <a:buClr>
                <a:schemeClr val="dk1"/>
              </a:buClr>
              <a:buSzPts val="1100"/>
              <a:buNone/>
            </a:pPr>
            <a:r>
              <a:rPr lang="en" sz="2030" b="1">
                <a:solidFill>
                  <a:srgbClr val="000000"/>
                </a:solidFill>
              </a:rPr>
              <a:t>1493: Christopher Columbus arrives; Spanish colonization starts.</a:t>
            </a:r>
            <a:endParaRPr sz="2030" b="1">
              <a:solidFill>
                <a:srgbClr val="000000"/>
              </a:solidFill>
            </a:endParaRPr>
          </a:p>
          <a:p>
            <a:pPr marL="0" indent="0">
              <a:spcBef>
                <a:spcPts val="2294"/>
              </a:spcBef>
              <a:buClr>
                <a:schemeClr val="dk1"/>
              </a:buClr>
              <a:buSzPts val="1100"/>
              <a:buNone/>
            </a:pPr>
            <a:r>
              <a:rPr lang="en" sz="2030" b="1">
                <a:solidFill>
                  <a:srgbClr val="000000"/>
                </a:solidFill>
              </a:rPr>
              <a:t>1868: Grito de Lares, insurrection.</a:t>
            </a:r>
            <a:endParaRPr sz="2030" b="1">
              <a:solidFill>
                <a:srgbClr val="000000"/>
              </a:solidFill>
            </a:endParaRPr>
          </a:p>
          <a:p>
            <a:pPr marL="0" indent="0">
              <a:spcBef>
                <a:spcPts val="2294"/>
              </a:spcBef>
              <a:buNone/>
            </a:pPr>
            <a:r>
              <a:rPr lang="en" sz="2030" b="1">
                <a:solidFill>
                  <a:srgbClr val="000000"/>
                </a:solidFill>
              </a:rPr>
              <a:t>1898: United States invaded Puerto Rico through the south.</a:t>
            </a:r>
            <a:endParaRPr sz="2030" b="1">
              <a:solidFill>
                <a:srgbClr val="000000"/>
              </a:solidFill>
            </a:endParaRPr>
          </a:p>
          <a:p>
            <a:pPr marL="0" indent="0">
              <a:spcBef>
                <a:spcPts val="2294"/>
              </a:spcBef>
              <a:buClr>
                <a:schemeClr val="dk1"/>
              </a:buClr>
              <a:buSzPts val="1100"/>
              <a:buNone/>
            </a:pPr>
            <a:r>
              <a:rPr lang="en" sz="2030" b="1">
                <a:solidFill>
                  <a:srgbClr val="000000"/>
                </a:solidFill>
              </a:rPr>
              <a:t>1920: Jones Act, Merchant Marine Act</a:t>
            </a:r>
            <a:endParaRPr sz="2030" b="1">
              <a:solidFill>
                <a:srgbClr val="000000"/>
              </a:solidFill>
            </a:endParaRPr>
          </a:p>
          <a:p>
            <a:pPr marL="0" indent="0">
              <a:spcBef>
                <a:spcPts val="1853"/>
              </a:spcBef>
              <a:buClr>
                <a:schemeClr val="dk1"/>
              </a:buClr>
              <a:buSzPts val="1100"/>
              <a:buNone/>
            </a:pPr>
            <a:r>
              <a:rPr lang="en" sz="2030" b="1">
                <a:solidFill>
                  <a:srgbClr val="000000"/>
                </a:solidFill>
              </a:rPr>
              <a:t>1952: Puerto Rico becomes a Commonwealth (Estado Libre Asociado).</a:t>
            </a:r>
            <a:endParaRPr sz="2030" b="1">
              <a:solidFill>
                <a:srgbClr val="000000"/>
              </a:solidFill>
            </a:endParaRPr>
          </a:p>
          <a:p>
            <a:pPr marL="0" indent="0">
              <a:spcBef>
                <a:spcPts val="1853"/>
              </a:spcBef>
              <a:buClr>
                <a:schemeClr val="dk1"/>
              </a:buClr>
              <a:buSzPts val="1100"/>
              <a:buNone/>
            </a:pPr>
            <a:r>
              <a:rPr lang="en" sz="2030" b="1">
                <a:solidFill>
                  <a:srgbClr val="000000"/>
                </a:solidFill>
              </a:rPr>
              <a:t>1960: Agent Orange experiments and tests in Puerto Rico.</a:t>
            </a:r>
            <a:endParaRPr sz="2030" b="1">
              <a:solidFill>
                <a:srgbClr val="000000"/>
              </a:solidFill>
            </a:endParaRPr>
          </a:p>
          <a:p>
            <a:pPr marL="0" indent="0">
              <a:spcAft>
                <a:spcPts val="1412"/>
              </a:spcAft>
              <a:buNone/>
            </a:pPr>
            <a:endParaRPr/>
          </a:p>
        </p:txBody>
      </p:sp>
    </p:spTree>
    <p:extLst>
      <p:ext uri="{BB962C8B-B14F-4D97-AF65-F5344CB8AC3E}">
        <p14:creationId xmlns:p14="http://schemas.microsoft.com/office/powerpoint/2010/main" val="594238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body" idx="1"/>
          </p:nvPr>
        </p:nvSpPr>
        <p:spPr>
          <a:xfrm>
            <a:off x="2218390" y="215839"/>
            <a:ext cx="7518176" cy="4555324"/>
          </a:xfrm>
          <a:prstGeom prst="rect">
            <a:avLst/>
          </a:prstGeom>
        </p:spPr>
        <p:txBody>
          <a:bodyPr spcFirstLastPara="1" wrap="square" lIns="80669" tIns="80669" rIns="80669" bIns="80669" anchor="t" anchorCtr="0">
            <a:noAutofit/>
          </a:bodyPr>
          <a:lstStyle/>
          <a:p>
            <a:pPr marL="0" indent="0">
              <a:spcBef>
                <a:spcPts val="1853"/>
              </a:spcBef>
              <a:buClr>
                <a:schemeClr val="dk1"/>
              </a:buClr>
              <a:buSzPts val="1100"/>
              <a:buNone/>
            </a:pPr>
            <a:r>
              <a:rPr lang="en" sz="2030" b="1">
                <a:solidFill>
                  <a:schemeClr val="dk1"/>
                </a:solidFill>
              </a:rPr>
              <a:t>1960: Agent Orange experiments and tests in Puerto Rico.</a:t>
            </a:r>
            <a:endParaRPr sz="2030" b="1">
              <a:solidFill>
                <a:schemeClr val="dk1"/>
              </a:solidFill>
            </a:endParaRPr>
          </a:p>
          <a:p>
            <a:pPr marL="0" indent="0">
              <a:spcBef>
                <a:spcPts val="1853"/>
              </a:spcBef>
              <a:buClr>
                <a:schemeClr val="dk1"/>
              </a:buClr>
              <a:buSzPts val="1100"/>
              <a:buNone/>
            </a:pPr>
            <a:r>
              <a:rPr lang="en" sz="2030" b="1">
                <a:solidFill>
                  <a:schemeClr val="dk1"/>
                </a:solidFill>
              </a:rPr>
              <a:t>2004: Genetically Modified Crops experimentation in Puerto Rico. </a:t>
            </a:r>
            <a:endParaRPr sz="2030" b="1">
              <a:solidFill>
                <a:schemeClr val="dk1"/>
              </a:solidFill>
            </a:endParaRPr>
          </a:p>
          <a:p>
            <a:pPr marL="0" indent="0">
              <a:spcBef>
                <a:spcPts val="1853"/>
              </a:spcBef>
              <a:buClr>
                <a:schemeClr val="dk1"/>
              </a:buClr>
              <a:buSzPts val="1100"/>
              <a:buNone/>
            </a:pPr>
            <a:r>
              <a:rPr lang="en" sz="2030" b="1">
                <a:solidFill>
                  <a:schemeClr val="dk1"/>
                </a:solidFill>
              </a:rPr>
              <a:t>2016: Promesa Bill</a:t>
            </a:r>
            <a:endParaRPr sz="2030" b="1">
              <a:solidFill>
                <a:schemeClr val="dk1"/>
              </a:solidFill>
            </a:endParaRPr>
          </a:p>
          <a:p>
            <a:pPr marL="0" indent="0">
              <a:spcBef>
                <a:spcPts val="1853"/>
              </a:spcBef>
              <a:buClr>
                <a:schemeClr val="dk1"/>
              </a:buClr>
              <a:buSzPts val="1100"/>
              <a:buNone/>
            </a:pPr>
            <a:r>
              <a:rPr lang="en" sz="2030" b="1">
                <a:solidFill>
                  <a:schemeClr val="dk1"/>
                </a:solidFill>
              </a:rPr>
              <a:t>2017: Hurricane Irma &amp; María</a:t>
            </a:r>
            <a:endParaRPr sz="2030" b="1">
              <a:solidFill>
                <a:schemeClr val="dk1"/>
              </a:solidFill>
            </a:endParaRPr>
          </a:p>
          <a:p>
            <a:pPr marL="0" indent="0">
              <a:spcBef>
                <a:spcPts val="1853"/>
              </a:spcBef>
              <a:buClr>
                <a:schemeClr val="dk1"/>
              </a:buClr>
              <a:buSzPts val="1100"/>
              <a:buNone/>
            </a:pPr>
            <a:r>
              <a:rPr lang="en" sz="2030" b="1">
                <a:solidFill>
                  <a:schemeClr val="dk1"/>
                </a:solidFill>
              </a:rPr>
              <a:t>2019: Governor Ricardo Roselló and his team resigns after big mobilizations and strikes by the people of Puerto Rico. </a:t>
            </a:r>
            <a:endParaRPr sz="2030" b="1">
              <a:solidFill>
                <a:schemeClr val="dk1"/>
              </a:solidFill>
            </a:endParaRPr>
          </a:p>
          <a:p>
            <a:pPr marL="0" indent="0">
              <a:spcAft>
                <a:spcPts val="1412"/>
              </a:spcAft>
              <a:buNone/>
            </a:pPr>
            <a:endParaRPr/>
          </a:p>
        </p:txBody>
      </p:sp>
    </p:spTree>
    <p:extLst>
      <p:ext uri="{BB962C8B-B14F-4D97-AF65-F5344CB8AC3E}">
        <p14:creationId xmlns:p14="http://schemas.microsoft.com/office/powerpoint/2010/main" val="2545912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2455434" y="542565"/>
            <a:ext cx="7518176" cy="763676"/>
          </a:xfrm>
          <a:prstGeom prst="rect">
            <a:avLst/>
          </a:prstGeom>
        </p:spPr>
        <p:txBody>
          <a:bodyPr spcFirstLastPara="1" wrap="square" lIns="80669" tIns="80669" rIns="80669" bIns="80669" anchor="t" anchorCtr="0">
            <a:noAutofit/>
          </a:bodyPr>
          <a:lstStyle/>
          <a:p>
            <a:pPr>
              <a:lnSpc>
                <a:spcPct val="115000"/>
              </a:lnSpc>
              <a:buSzPts val="1100"/>
            </a:pPr>
            <a:r>
              <a:rPr lang="en" sz="3177" b="1">
                <a:solidFill>
                  <a:srgbClr val="4A86E8"/>
                </a:solidFill>
              </a:rPr>
              <a:t>Importation of food to Puerto Rico</a:t>
            </a:r>
            <a:endParaRPr sz="3177" b="1">
              <a:solidFill>
                <a:srgbClr val="4A86E8"/>
              </a:solidFill>
            </a:endParaRPr>
          </a:p>
          <a:p>
            <a:endParaRPr/>
          </a:p>
        </p:txBody>
      </p:sp>
      <p:sp>
        <p:nvSpPr>
          <p:cNvPr id="144" name="Google Shape;144;p24"/>
          <p:cNvSpPr txBox="1">
            <a:spLocks noGrp="1"/>
          </p:cNvSpPr>
          <p:nvPr>
            <p:ph type="body" idx="1"/>
          </p:nvPr>
        </p:nvSpPr>
        <p:spPr>
          <a:xfrm>
            <a:off x="2336912" y="1536633"/>
            <a:ext cx="7518176" cy="4555324"/>
          </a:xfrm>
          <a:prstGeom prst="rect">
            <a:avLst/>
          </a:prstGeom>
        </p:spPr>
        <p:txBody>
          <a:bodyPr spcFirstLastPara="1" wrap="square" lIns="80669" tIns="80669" rIns="80669" bIns="80669" anchor="t" anchorCtr="0">
            <a:noAutofit/>
          </a:bodyPr>
          <a:lstStyle/>
          <a:p>
            <a:pPr marL="0" indent="0">
              <a:spcAft>
                <a:spcPts val="1412"/>
              </a:spcAft>
              <a:buNone/>
            </a:pPr>
            <a:endParaRPr/>
          </a:p>
        </p:txBody>
      </p:sp>
      <p:pic>
        <p:nvPicPr>
          <p:cNvPr id="145" name="Google Shape;145;p24"/>
          <p:cNvPicPr preferRelativeResize="0"/>
          <p:nvPr/>
        </p:nvPicPr>
        <p:blipFill>
          <a:blip r:embed="rId3">
            <a:alphaModFix/>
          </a:blip>
          <a:stretch>
            <a:fillRect/>
          </a:stretch>
        </p:blipFill>
        <p:spPr>
          <a:xfrm>
            <a:off x="2777721" y="1689044"/>
            <a:ext cx="6636554" cy="4484647"/>
          </a:xfrm>
          <a:prstGeom prst="rect">
            <a:avLst/>
          </a:prstGeom>
          <a:noFill/>
          <a:ln>
            <a:noFill/>
          </a:ln>
        </p:spPr>
      </p:pic>
    </p:spTree>
    <p:extLst>
      <p:ext uri="{BB962C8B-B14F-4D97-AF65-F5344CB8AC3E}">
        <p14:creationId xmlns:p14="http://schemas.microsoft.com/office/powerpoint/2010/main" val="912347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2336912" y="220815"/>
            <a:ext cx="7518176" cy="763676"/>
          </a:xfrm>
          <a:prstGeom prst="rect">
            <a:avLst/>
          </a:prstGeom>
        </p:spPr>
        <p:txBody>
          <a:bodyPr spcFirstLastPara="1" wrap="square" lIns="80669" tIns="80669" rIns="80669" bIns="80669" anchor="t" anchorCtr="0">
            <a:noAutofit/>
          </a:bodyPr>
          <a:lstStyle/>
          <a:p>
            <a:pPr>
              <a:lnSpc>
                <a:spcPct val="115000"/>
              </a:lnSpc>
              <a:buSzPts val="1100"/>
            </a:pPr>
            <a:r>
              <a:rPr lang="en" sz="3177" b="1">
                <a:solidFill>
                  <a:srgbClr val="4A86E8"/>
                </a:solidFill>
              </a:rPr>
              <a:t>Local consumption of food based on place of origin</a:t>
            </a:r>
            <a:endParaRPr sz="3177" b="1">
              <a:solidFill>
                <a:srgbClr val="4A86E8"/>
              </a:solidFill>
            </a:endParaRPr>
          </a:p>
          <a:p>
            <a:endParaRPr/>
          </a:p>
        </p:txBody>
      </p:sp>
      <p:sp>
        <p:nvSpPr>
          <p:cNvPr id="151" name="Google Shape;151;p25"/>
          <p:cNvSpPr txBox="1">
            <a:spLocks noGrp="1"/>
          </p:cNvSpPr>
          <p:nvPr>
            <p:ph type="body" idx="1"/>
          </p:nvPr>
        </p:nvSpPr>
        <p:spPr>
          <a:xfrm>
            <a:off x="2336912" y="1536633"/>
            <a:ext cx="7518176" cy="4555324"/>
          </a:xfrm>
          <a:prstGeom prst="rect">
            <a:avLst/>
          </a:prstGeom>
        </p:spPr>
        <p:txBody>
          <a:bodyPr spcFirstLastPara="1" wrap="square" lIns="80669" tIns="80669" rIns="80669" bIns="80669" anchor="t" anchorCtr="0">
            <a:noAutofit/>
          </a:bodyPr>
          <a:lstStyle/>
          <a:p>
            <a:pPr marL="0" indent="0">
              <a:spcAft>
                <a:spcPts val="1412"/>
              </a:spcAft>
              <a:buNone/>
            </a:pPr>
            <a:endParaRPr/>
          </a:p>
        </p:txBody>
      </p:sp>
      <p:pic>
        <p:nvPicPr>
          <p:cNvPr id="152" name="Google Shape;152;p25"/>
          <p:cNvPicPr preferRelativeResize="0"/>
          <p:nvPr/>
        </p:nvPicPr>
        <p:blipFill>
          <a:blip r:embed="rId3">
            <a:alphaModFix/>
          </a:blip>
          <a:stretch>
            <a:fillRect/>
          </a:stretch>
        </p:blipFill>
        <p:spPr>
          <a:xfrm>
            <a:off x="2364441" y="1874867"/>
            <a:ext cx="7463118" cy="4420721"/>
          </a:xfrm>
          <a:prstGeom prst="rect">
            <a:avLst/>
          </a:prstGeom>
          <a:noFill/>
          <a:ln>
            <a:noFill/>
          </a:ln>
        </p:spPr>
      </p:pic>
    </p:spTree>
    <p:extLst>
      <p:ext uri="{BB962C8B-B14F-4D97-AF65-F5344CB8AC3E}">
        <p14:creationId xmlns:p14="http://schemas.microsoft.com/office/powerpoint/2010/main" val="1226263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2336912" y="322418"/>
            <a:ext cx="7518176" cy="763676"/>
          </a:xfrm>
          <a:prstGeom prst="rect">
            <a:avLst/>
          </a:prstGeom>
        </p:spPr>
        <p:txBody>
          <a:bodyPr spcFirstLastPara="1" wrap="square" lIns="80669" tIns="80669" rIns="80669" bIns="80669" anchor="t" anchorCtr="0">
            <a:noAutofit/>
          </a:bodyPr>
          <a:lstStyle/>
          <a:p>
            <a:r>
              <a:rPr lang="en" sz="3177" b="1">
                <a:solidFill>
                  <a:srgbClr val="4A86E8"/>
                </a:solidFill>
              </a:rPr>
              <a:t>GMO Local Context</a:t>
            </a:r>
            <a:endParaRPr sz="3177" b="1">
              <a:solidFill>
                <a:srgbClr val="4A86E8"/>
              </a:solidFill>
            </a:endParaRPr>
          </a:p>
        </p:txBody>
      </p:sp>
      <p:sp>
        <p:nvSpPr>
          <p:cNvPr id="158" name="Google Shape;158;p26"/>
          <p:cNvSpPr txBox="1">
            <a:spLocks noGrp="1"/>
          </p:cNvSpPr>
          <p:nvPr>
            <p:ph type="body" idx="1"/>
          </p:nvPr>
        </p:nvSpPr>
        <p:spPr>
          <a:xfrm>
            <a:off x="2336912" y="1536633"/>
            <a:ext cx="7518176" cy="4555324"/>
          </a:xfrm>
          <a:prstGeom prst="rect">
            <a:avLst/>
          </a:prstGeom>
        </p:spPr>
        <p:txBody>
          <a:bodyPr spcFirstLastPara="1" wrap="square" lIns="80669" tIns="80669" rIns="80669" bIns="80669" anchor="t" anchorCtr="0">
            <a:noAutofit/>
          </a:bodyPr>
          <a:lstStyle/>
          <a:p>
            <a:pPr marL="0" indent="0">
              <a:spcBef>
                <a:spcPts val="441"/>
              </a:spcBef>
              <a:buClr>
                <a:schemeClr val="dk1"/>
              </a:buClr>
              <a:buSzPts val="1100"/>
              <a:buNone/>
            </a:pPr>
            <a:endParaRPr sz="1765">
              <a:solidFill>
                <a:srgbClr val="000000"/>
              </a:solidFill>
            </a:endParaRPr>
          </a:p>
          <a:p>
            <a:pPr marL="0" indent="0">
              <a:spcBef>
                <a:spcPts val="441"/>
              </a:spcBef>
              <a:buNone/>
            </a:pPr>
            <a:endParaRPr sz="1765" b="1">
              <a:solidFill>
                <a:schemeClr val="dk1"/>
              </a:solidFill>
            </a:endParaRPr>
          </a:p>
          <a:p>
            <a:pPr marL="0" indent="0">
              <a:spcBef>
                <a:spcPts val="441"/>
              </a:spcBef>
              <a:buNone/>
            </a:pPr>
            <a:endParaRPr sz="1765" b="1">
              <a:solidFill>
                <a:schemeClr val="dk1"/>
              </a:solidFill>
            </a:endParaRPr>
          </a:p>
          <a:p>
            <a:pPr marL="0" indent="0">
              <a:spcBef>
                <a:spcPts val="441"/>
              </a:spcBef>
              <a:buNone/>
            </a:pPr>
            <a:endParaRPr sz="1765" b="1">
              <a:solidFill>
                <a:schemeClr val="dk1"/>
              </a:solidFill>
            </a:endParaRPr>
          </a:p>
          <a:p>
            <a:pPr marL="0" indent="0">
              <a:spcBef>
                <a:spcPts val="441"/>
              </a:spcBef>
              <a:buNone/>
            </a:pPr>
            <a:endParaRPr sz="1765" b="1">
              <a:solidFill>
                <a:schemeClr val="dk1"/>
              </a:solidFill>
            </a:endParaRPr>
          </a:p>
          <a:p>
            <a:pPr marL="0" indent="0">
              <a:spcBef>
                <a:spcPts val="441"/>
              </a:spcBef>
              <a:buNone/>
            </a:pPr>
            <a:endParaRPr sz="1765" b="1">
              <a:solidFill>
                <a:schemeClr val="dk1"/>
              </a:solidFill>
            </a:endParaRPr>
          </a:p>
          <a:p>
            <a:pPr marL="0" indent="0">
              <a:spcBef>
                <a:spcPts val="441"/>
              </a:spcBef>
              <a:buNone/>
            </a:pPr>
            <a:endParaRPr sz="1765" b="1">
              <a:solidFill>
                <a:schemeClr val="dk1"/>
              </a:solidFill>
            </a:endParaRPr>
          </a:p>
          <a:p>
            <a:pPr marL="0" indent="0">
              <a:spcBef>
                <a:spcPts val="441"/>
              </a:spcBef>
              <a:buNone/>
            </a:pPr>
            <a:endParaRPr sz="1765" b="1">
              <a:solidFill>
                <a:schemeClr val="dk1"/>
              </a:solidFill>
            </a:endParaRPr>
          </a:p>
          <a:p>
            <a:pPr marL="0" indent="0">
              <a:spcBef>
                <a:spcPts val="441"/>
              </a:spcBef>
              <a:buNone/>
            </a:pPr>
            <a:endParaRPr sz="1765" b="1">
              <a:solidFill>
                <a:schemeClr val="dk1"/>
              </a:solidFill>
            </a:endParaRPr>
          </a:p>
          <a:p>
            <a:pPr marL="0" indent="0">
              <a:spcBef>
                <a:spcPts val="441"/>
              </a:spcBef>
              <a:buNone/>
            </a:pPr>
            <a:endParaRPr sz="1765" b="1">
              <a:solidFill>
                <a:schemeClr val="dk1"/>
              </a:solidFill>
            </a:endParaRPr>
          </a:p>
          <a:p>
            <a:pPr marL="0" indent="0">
              <a:spcBef>
                <a:spcPts val="441"/>
              </a:spcBef>
              <a:buNone/>
            </a:pPr>
            <a:endParaRPr sz="1765" b="1">
              <a:solidFill>
                <a:schemeClr val="dk1"/>
              </a:solidFill>
            </a:endParaRPr>
          </a:p>
          <a:p>
            <a:pPr marL="0" indent="0">
              <a:spcBef>
                <a:spcPts val="441"/>
              </a:spcBef>
              <a:buClr>
                <a:schemeClr val="dk1"/>
              </a:buClr>
              <a:buSzPts val="1100"/>
              <a:buNone/>
            </a:pPr>
            <a:r>
              <a:rPr lang="en" sz="1765" b="1">
                <a:solidFill>
                  <a:schemeClr val="dk1"/>
                </a:solidFill>
              </a:rPr>
              <a:t>*Constitutional limit of 500 Acres. </a:t>
            </a:r>
            <a:endParaRPr sz="1765" b="1">
              <a:solidFill>
                <a:schemeClr val="dk1"/>
              </a:solidFill>
            </a:endParaRPr>
          </a:p>
          <a:p>
            <a:pPr marL="0" indent="0">
              <a:spcBef>
                <a:spcPts val="441"/>
              </a:spcBef>
              <a:buClr>
                <a:schemeClr val="dk1"/>
              </a:buClr>
              <a:buSzPts val="1100"/>
              <a:buNone/>
            </a:pPr>
            <a:r>
              <a:rPr lang="en" sz="1765" b="1">
                <a:solidFill>
                  <a:schemeClr val="dk1"/>
                </a:solidFill>
              </a:rPr>
              <a:t>*More than $512 million in incentives</a:t>
            </a:r>
            <a:endParaRPr sz="1765" b="1">
              <a:solidFill>
                <a:schemeClr val="dk1"/>
              </a:solidFill>
            </a:endParaRPr>
          </a:p>
          <a:p>
            <a:pPr marL="0" indent="0">
              <a:spcAft>
                <a:spcPts val="1412"/>
              </a:spcAft>
              <a:buNone/>
            </a:pPr>
            <a:endParaRPr sz="1765"/>
          </a:p>
        </p:txBody>
      </p:sp>
      <p:pic>
        <p:nvPicPr>
          <p:cNvPr id="159" name="Google Shape;159;p26"/>
          <p:cNvPicPr preferRelativeResize="0"/>
          <p:nvPr/>
        </p:nvPicPr>
        <p:blipFill>
          <a:blip r:embed="rId3">
            <a:alphaModFix/>
          </a:blip>
          <a:stretch>
            <a:fillRect/>
          </a:stretch>
        </p:blipFill>
        <p:spPr>
          <a:xfrm>
            <a:off x="2248147" y="1013029"/>
            <a:ext cx="7010405" cy="4456015"/>
          </a:xfrm>
          <a:prstGeom prst="rect">
            <a:avLst/>
          </a:prstGeom>
          <a:noFill/>
          <a:ln>
            <a:noFill/>
          </a:ln>
        </p:spPr>
      </p:pic>
    </p:spTree>
    <p:extLst>
      <p:ext uri="{BB962C8B-B14F-4D97-AF65-F5344CB8AC3E}">
        <p14:creationId xmlns:p14="http://schemas.microsoft.com/office/powerpoint/2010/main" val="3049455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title"/>
          </p:nvPr>
        </p:nvSpPr>
        <p:spPr>
          <a:xfrm>
            <a:off x="2336912" y="593367"/>
            <a:ext cx="7518176" cy="763676"/>
          </a:xfrm>
          <a:prstGeom prst="rect">
            <a:avLst/>
          </a:prstGeom>
        </p:spPr>
        <p:txBody>
          <a:bodyPr spcFirstLastPara="1" wrap="square" lIns="80669" tIns="80669" rIns="80669" bIns="80669" anchor="t" anchorCtr="0">
            <a:noAutofit/>
          </a:bodyPr>
          <a:lstStyle/>
          <a:p>
            <a:r>
              <a:rPr lang="en" sz="3177" b="1">
                <a:solidFill>
                  <a:srgbClr val="4A86E8"/>
                </a:solidFill>
              </a:rPr>
              <a:t>Food Sovereignty</a:t>
            </a:r>
            <a:endParaRPr sz="3177" b="1">
              <a:solidFill>
                <a:srgbClr val="4A86E8"/>
              </a:solidFill>
            </a:endParaRPr>
          </a:p>
        </p:txBody>
      </p:sp>
      <p:sp>
        <p:nvSpPr>
          <p:cNvPr id="165" name="Google Shape;165;p27"/>
          <p:cNvSpPr txBox="1">
            <a:spLocks noGrp="1"/>
          </p:cNvSpPr>
          <p:nvPr>
            <p:ph type="body" idx="1"/>
          </p:nvPr>
        </p:nvSpPr>
        <p:spPr>
          <a:xfrm>
            <a:off x="2336912" y="1536633"/>
            <a:ext cx="7518176" cy="4555324"/>
          </a:xfrm>
          <a:prstGeom prst="rect">
            <a:avLst/>
          </a:prstGeom>
        </p:spPr>
        <p:txBody>
          <a:bodyPr spcFirstLastPara="1" wrap="square" lIns="80669" tIns="80669" rIns="80669" bIns="80669" anchor="t" anchorCtr="0">
            <a:noAutofit/>
          </a:bodyPr>
          <a:lstStyle/>
          <a:p>
            <a:pPr marL="0" indent="0">
              <a:spcBef>
                <a:spcPts val="794"/>
              </a:spcBef>
              <a:buClr>
                <a:schemeClr val="dk1"/>
              </a:buClr>
              <a:buSzPts val="1100"/>
              <a:buNone/>
            </a:pPr>
            <a:endParaRPr sz="2118" b="1">
              <a:solidFill>
                <a:schemeClr val="dk1"/>
              </a:solidFill>
            </a:endParaRPr>
          </a:p>
          <a:p>
            <a:pPr marL="0" indent="0">
              <a:spcBef>
                <a:spcPts val="794"/>
              </a:spcBef>
              <a:buClr>
                <a:schemeClr val="dk1"/>
              </a:buClr>
              <a:buSzPts val="1100"/>
              <a:buNone/>
            </a:pPr>
            <a:r>
              <a:rPr lang="en" sz="2118">
                <a:solidFill>
                  <a:schemeClr val="dk1"/>
                </a:solidFill>
              </a:rPr>
              <a:t>Food sovereignty is the </a:t>
            </a:r>
            <a:r>
              <a:rPr lang="en" sz="2118" b="1">
                <a:solidFill>
                  <a:schemeClr val="dk1"/>
                </a:solidFill>
              </a:rPr>
              <a:t>fundamental right</a:t>
            </a:r>
            <a:r>
              <a:rPr lang="en" sz="2118">
                <a:solidFill>
                  <a:schemeClr val="dk1"/>
                </a:solidFill>
              </a:rPr>
              <a:t> of</a:t>
            </a:r>
            <a:r>
              <a:rPr lang="en" sz="2118" b="1">
                <a:solidFill>
                  <a:schemeClr val="dk1"/>
                </a:solidFill>
              </a:rPr>
              <a:t> all peoples</a:t>
            </a:r>
            <a:r>
              <a:rPr lang="en" sz="2118">
                <a:solidFill>
                  <a:schemeClr val="dk1"/>
                </a:solidFill>
              </a:rPr>
              <a:t>, </a:t>
            </a:r>
            <a:r>
              <a:rPr lang="en" sz="2118" b="1">
                <a:solidFill>
                  <a:schemeClr val="dk1"/>
                </a:solidFill>
              </a:rPr>
              <a:t>nations</a:t>
            </a:r>
            <a:r>
              <a:rPr lang="en" sz="2118">
                <a:solidFill>
                  <a:schemeClr val="dk1"/>
                </a:solidFill>
              </a:rPr>
              <a:t> and </a:t>
            </a:r>
            <a:r>
              <a:rPr lang="en" sz="2118" b="1">
                <a:solidFill>
                  <a:schemeClr val="dk1"/>
                </a:solidFill>
              </a:rPr>
              <a:t>states</a:t>
            </a:r>
            <a:r>
              <a:rPr lang="en" sz="2118">
                <a:solidFill>
                  <a:schemeClr val="dk1"/>
                </a:solidFill>
              </a:rPr>
              <a:t> to control food, agricultural systems and policies, ensuring everyone has </a:t>
            </a:r>
            <a:r>
              <a:rPr lang="en" sz="2118" b="1">
                <a:solidFill>
                  <a:schemeClr val="dk1"/>
                </a:solidFill>
              </a:rPr>
              <a:t>adequate</a:t>
            </a:r>
            <a:r>
              <a:rPr lang="en" sz="2118">
                <a:solidFill>
                  <a:schemeClr val="dk1"/>
                </a:solidFill>
              </a:rPr>
              <a:t>, </a:t>
            </a:r>
            <a:r>
              <a:rPr lang="en" sz="2118" b="1">
                <a:solidFill>
                  <a:schemeClr val="dk1"/>
                </a:solidFill>
              </a:rPr>
              <a:t>affordable</a:t>
            </a:r>
            <a:r>
              <a:rPr lang="en" sz="2118">
                <a:solidFill>
                  <a:schemeClr val="dk1"/>
                </a:solidFill>
              </a:rPr>
              <a:t>, </a:t>
            </a:r>
            <a:r>
              <a:rPr lang="en" sz="2118" b="1">
                <a:solidFill>
                  <a:schemeClr val="dk1"/>
                </a:solidFill>
              </a:rPr>
              <a:t>nutritious</a:t>
            </a:r>
            <a:r>
              <a:rPr lang="en" sz="2118">
                <a:solidFill>
                  <a:schemeClr val="dk1"/>
                </a:solidFill>
              </a:rPr>
              <a:t> and </a:t>
            </a:r>
            <a:r>
              <a:rPr lang="en" sz="2118" b="1">
                <a:solidFill>
                  <a:schemeClr val="dk1"/>
                </a:solidFill>
              </a:rPr>
              <a:t>culturally</a:t>
            </a:r>
            <a:r>
              <a:rPr lang="en" sz="2118">
                <a:solidFill>
                  <a:schemeClr val="dk1"/>
                </a:solidFill>
              </a:rPr>
              <a:t> </a:t>
            </a:r>
            <a:r>
              <a:rPr lang="en" sz="2118" b="1">
                <a:solidFill>
                  <a:schemeClr val="dk1"/>
                </a:solidFill>
              </a:rPr>
              <a:t>appropriate</a:t>
            </a:r>
            <a:r>
              <a:rPr lang="en" sz="2118">
                <a:solidFill>
                  <a:schemeClr val="dk1"/>
                </a:solidFill>
              </a:rPr>
              <a:t> </a:t>
            </a:r>
            <a:r>
              <a:rPr lang="en" sz="2118" b="1">
                <a:solidFill>
                  <a:schemeClr val="dk1"/>
                </a:solidFill>
              </a:rPr>
              <a:t>food</a:t>
            </a:r>
            <a:r>
              <a:rPr lang="en" sz="2118">
                <a:solidFill>
                  <a:schemeClr val="dk1"/>
                </a:solidFill>
              </a:rPr>
              <a:t>. It is the right of the people (not multinational corporations) to define and control our methods of</a:t>
            </a:r>
            <a:r>
              <a:rPr lang="en" sz="2118" b="1">
                <a:solidFill>
                  <a:schemeClr val="dk1"/>
                </a:solidFill>
              </a:rPr>
              <a:t> production</a:t>
            </a:r>
            <a:r>
              <a:rPr lang="en" sz="2118">
                <a:solidFill>
                  <a:schemeClr val="dk1"/>
                </a:solidFill>
              </a:rPr>
              <a:t>, </a:t>
            </a:r>
            <a:r>
              <a:rPr lang="en" sz="2118" b="1">
                <a:solidFill>
                  <a:schemeClr val="dk1"/>
                </a:solidFill>
              </a:rPr>
              <a:t>transformation</a:t>
            </a:r>
            <a:r>
              <a:rPr lang="en" sz="2118">
                <a:solidFill>
                  <a:schemeClr val="dk1"/>
                </a:solidFill>
              </a:rPr>
              <a:t>, </a:t>
            </a:r>
            <a:r>
              <a:rPr lang="en" sz="2118" b="1">
                <a:solidFill>
                  <a:schemeClr val="dk1"/>
                </a:solidFill>
              </a:rPr>
              <a:t>distribution</a:t>
            </a:r>
            <a:r>
              <a:rPr lang="en" sz="2118">
                <a:solidFill>
                  <a:schemeClr val="dk1"/>
                </a:solidFill>
              </a:rPr>
              <a:t> both at the </a:t>
            </a:r>
            <a:r>
              <a:rPr lang="en" sz="2118" b="1">
                <a:solidFill>
                  <a:schemeClr val="dk1"/>
                </a:solidFill>
              </a:rPr>
              <a:t>local</a:t>
            </a:r>
            <a:r>
              <a:rPr lang="en" sz="2118">
                <a:solidFill>
                  <a:schemeClr val="dk1"/>
                </a:solidFill>
              </a:rPr>
              <a:t> and </a:t>
            </a:r>
            <a:r>
              <a:rPr lang="en" sz="2118" b="1">
                <a:solidFill>
                  <a:schemeClr val="dk1"/>
                </a:solidFill>
              </a:rPr>
              <a:t>international</a:t>
            </a:r>
            <a:r>
              <a:rPr lang="en" sz="2118">
                <a:solidFill>
                  <a:schemeClr val="dk1"/>
                </a:solidFill>
              </a:rPr>
              <a:t> levels.</a:t>
            </a:r>
            <a:endParaRPr sz="2118">
              <a:solidFill>
                <a:schemeClr val="dk1"/>
              </a:solidFill>
            </a:endParaRPr>
          </a:p>
          <a:p>
            <a:pPr marL="0" indent="0">
              <a:spcBef>
                <a:spcPts val="706"/>
              </a:spcBef>
              <a:spcAft>
                <a:spcPts val="1412"/>
              </a:spcAft>
              <a:buNone/>
            </a:pPr>
            <a:endParaRPr/>
          </a:p>
        </p:txBody>
      </p:sp>
    </p:spTree>
    <p:extLst>
      <p:ext uri="{BB962C8B-B14F-4D97-AF65-F5344CB8AC3E}">
        <p14:creationId xmlns:p14="http://schemas.microsoft.com/office/powerpoint/2010/main" val="4190877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E528FB-F105-D044-A547-341B427DAB1C}"/>
              </a:ext>
            </a:extLst>
          </p:cNvPr>
          <p:cNvSpPr>
            <a:spLocks noGrp="1"/>
          </p:cNvSpPr>
          <p:nvPr>
            <p:ph type="title"/>
          </p:nvPr>
        </p:nvSpPr>
        <p:spPr>
          <a:xfrm>
            <a:off x="4965430" y="629268"/>
            <a:ext cx="6586491" cy="1286160"/>
          </a:xfrm>
        </p:spPr>
        <p:txBody>
          <a:bodyPr anchor="b">
            <a:normAutofit/>
          </a:bodyPr>
          <a:lstStyle/>
          <a:p>
            <a:r>
              <a:rPr lang="en-US" dirty="0" err="1"/>
              <a:t>Trailmap</a:t>
            </a:r>
            <a:endParaRPr lang="en-US" dirty="0"/>
          </a:p>
        </p:txBody>
      </p:sp>
      <p:sp>
        <p:nvSpPr>
          <p:cNvPr id="5" name="Content Placeholder 4">
            <a:extLst>
              <a:ext uri="{FF2B5EF4-FFF2-40B4-BE49-F238E27FC236}">
                <a16:creationId xmlns:a16="http://schemas.microsoft.com/office/drawing/2014/main" id="{CED5CEF5-CF06-134F-92FA-31E5C7B0450C}"/>
              </a:ext>
            </a:extLst>
          </p:cNvPr>
          <p:cNvSpPr>
            <a:spLocks noGrp="1"/>
          </p:cNvSpPr>
          <p:nvPr>
            <p:ph idx="1"/>
          </p:nvPr>
        </p:nvSpPr>
        <p:spPr>
          <a:xfrm>
            <a:off x="4965431" y="2438400"/>
            <a:ext cx="6586489" cy="3785419"/>
          </a:xfrm>
        </p:spPr>
        <p:txBody>
          <a:bodyPr>
            <a:noAutofit/>
          </a:bodyPr>
          <a:lstStyle/>
          <a:p>
            <a:r>
              <a:rPr lang="en-US" sz="2200" dirty="0">
                <a:latin typeface="Arial" panose="020B0604020202020204" pitchFamily="34" charset="0"/>
                <a:cs typeface="Arial" panose="020B0604020202020204" pitchFamily="34" charset="0"/>
              </a:rPr>
              <a:t>Opening &amp; Welcome––from the Lab (Lucía) &amp; CJA (Angela)</a:t>
            </a:r>
          </a:p>
          <a:p>
            <a:r>
              <a:rPr lang="en-US" sz="2200" dirty="0">
                <a:latin typeface="Arial" panose="020B0604020202020204" pitchFamily="34" charset="0"/>
                <a:cs typeface="Arial" panose="020B0604020202020204" pitchFamily="34" charset="0"/>
              </a:rPr>
              <a:t>An introduction to “Just Recovery”––</a:t>
            </a:r>
            <a:r>
              <a:rPr lang="en-US" sz="2200" dirty="0" err="1">
                <a:latin typeface="Arial" panose="020B0604020202020204" pitchFamily="34" charset="0"/>
                <a:cs typeface="Arial" panose="020B0604020202020204" pitchFamily="34" charset="0"/>
              </a:rPr>
              <a:t>Jayeesha</a:t>
            </a:r>
            <a:r>
              <a:rPr lang="en-US" sz="2200" dirty="0">
                <a:latin typeface="Arial" panose="020B0604020202020204" pitchFamily="34" charset="0"/>
                <a:cs typeface="Arial" panose="020B0604020202020204" pitchFamily="34" charset="0"/>
              </a:rPr>
              <a:t> Dutta</a:t>
            </a:r>
          </a:p>
          <a:p>
            <a:r>
              <a:rPr lang="en-US" sz="2200" dirty="0">
                <a:latin typeface="Arial" panose="020B0604020202020204" pitchFamily="34" charset="0"/>
                <a:cs typeface="Arial" panose="020B0604020202020204" pitchFamily="34" charset="0"/>
              </a:rPr>
              <a:t>Just Recover response in PR––Jesús Vázquez</a:t>
            </a:r>
          </a:p>
          <a:p>
            <a:r>
              <a:rPr lang="en-US" sz="2200" dirty="0">
                <a:latin typeface="Arial" panose="020B0604020202020204" pitchFamily="34" charset="0"/>
                <a:cs typeface="Arial" panose="020B0604020202020204" pitchFamily="34" charset="0"/>
              </a:rPr>
              <a:t>Solidarity brigades &amp; process ––</a:t>
            </a:r>
            <a:r>
              <a:rPr lang="en-US" sz="2200" dirty="0" err="1">
                <a:latin typeface="Arial" panose="020B0604020202020204" pitchFamily="34" charset="0"/>
                <a:cs typeface="Arial" panose="020B0604020202020204" pitchFamily="34" charset="0"/>
              </a:rPr>
              <a:t>Shakara</a:t>
            </a:r>
            <a:r>
              <a:rPr lang="en-US" sz="2200" dirty="0">
                <a:latin typeface="Arial" panose="020B0604020202020204" pitchFamily="34" charset="0"/>
                <a:cs typeface="Arial" panose="020B0604020202020204" pitchFamily="34" charset="0"/>
              </a:rPr>
              <a:t> Tyler</a:t>
            </a:r>
          </a:p>
          <a:p>
            <a:r>
              <a:rPr lang="en-US" sz="2200" dirty="0">
                <a:latin typeface="Arial" panose="020B0604020202020204" pitchFamily="34" charset="0"/>
                <a:cs typeface="Arial" panose="020B0604020202020204" pitchFamily="34" charset="0"/>
              </a:rPr>
              <a:t>Our Power PR Campaign––Elizabeth </a:t>
            </a:r>
            <a:r>
              <a:rPr lang="en-US" sz="2200" dirty="0" err="1">
                <a:latin typeface="Arial" panose="020B0604020202020204" pitchFamily="34" charset="0"/>
                <a:cs typeface="Arial" panose="020B0604020202020204" pitchFamily="34" charset="0"/>
              </a:rPr>
              <a:t>Yeampierre</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Q&amp;A</a:t>
            </a:r>
          </a:p>
          <a:p>
            <a:r>
              <a:rPr lang="en-US" sz="2200" dirty="0">
                <a:latin typeface="Arial" panose="020B0604020202020204" pitchFamily="34" charset="0"/>
                <a:cs typeface="Arial" panose="020B0604020202020204" pitchFamily="34" charset="0"/>
              </a:rPr>
              <a:t>Closing </a:t>
            </a:r>
          </a:p>
          <a:p>
            <a:endParaRPr lang="en-US" sz="2200" dirty="0">
              <a:latin typeface="Arial" panose="020B0604020202020204" pitchFamily="34" charset="0"/>
              <a:cs typeface="Arial" panose="020B0604020202020204" pitchFamily="34" charset="0"/>
            </a:endParaRPr>
          </a:p>
        </p:txBody>
      </p:sp>
      <p:pic>
        <p:nvPicPr>
          <p:cNvPr id="2" name="Picture 1" descr="A picture containing text, box, food&#10;&#10;Description automatically generated">
            <a:extLst>
              <a:ext uri="{FF2B5EF4-FFF2-40B4-BE49-F238E27FC236}">
                <a16:creationId xmlns:a16="http://schemas.microsoft.com/office/drawing/2014/main" id="{95613660-0F28-C24B-9CAF-4F5A7FB984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5B15D"/>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CE958AC-DE17-154F-8FA4-F655EDB51D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5591" y="6492865"/>
            <a:ext cx="942065" cy="365125"/>
          </a:xfrm>
          <a:prstGeom prst="rect">
            <a:avLst/>
          </a:prstGeom>
        </p:spPr>
      </p:pic>
      <p:sp>
        <p:nvSpPr>
          <p:cNvPr id="13" name="TextBox 12">
            <a:extLst>
              <a:ext uri="{FF2B5EF4-FFF2-40B4-BE49-F238E27FC236}">
                <a16:creationId xmlns:a16="http://schemas.microsoft.com/office/drawing/2014/main" id="{54F57AB9-00ED-0A4A-B822-4E6152CABFF1}"/>
              </a:ext>
            </a:extLst>
          </p:cNvPr>
          <p:cNvSpPr txBox="1"/>
          <p:nvPr/>
        </p:nvSpPr>
        <p:spPr>
          <a:xfrm>
            <a:off x="9822421" y="6536927"/>
            <a:ext cx="2369559" cy="276999"/>
          </a:xfrm>
          <a:prstGeom prst="rect">
            <a:avLst/>
          </a:prstGeom>
          <a:noFill/>
        </p:spPr>
        <p:txBody>
          <a:bodyPr wrap="none" rtlCol="0">
            <a:spAutoFit/>
          </a:bodyPr>
          <a:lstStyle/>
          <a:p>
            <a:r>
              <a:rPr lang="en-US" sz="1200" i="1" dirty="0"/>
              <a:t>Image created by Crystal Clarity</a:t>
            </a:r>
          </a:p>
        </p:txBody>
      </p:sp>
      <p:sp>
        <p:nvSpPr>
          <p:cNvPr id="14" name="Document 13">
            <a:extLst>
              <a:ext uri="{FF2B5EF4-FFF2-40B4-BE49-F238E27FC236}">
                <a16:creationId xmlns:a16="http://schemas.microsoft.com/office/drawing/2014/main" id="{97BDE2FB-4B3F-0C4A-BC0F-B058DD34D434}"/>
              </a:ext>
            </a:extLst>
          </p:cNvPr>
          <p:cNvSpPr/>
          <p:nvPr/>
        </p:nvSpPr>
        <p:spPr>
          <a:xfrm>
            <a:off x="8664315" y="0"/>
            <a:ext cx="3028013" cy="1600201"/>
          </a:xfrm>
          <a:prstGeom prst="flowChartDocumen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C88F080-2B0E-3940-A718-6E4282B2B41C}"/>
              </a:ext>
            </a:extLst>
          </p:cNvPr>
          <p:cNvSpPr txBox="1"/>
          <p:nvPr/>
        </p:nvSpPr>
        <p:spPr>
          <a:xfrm>
            <a:off x="8664315" y="0"/>
            <a:ext cx="3011870" cy="1200329"/>
          </a:xfrm>
          <a:prstGeom prst="rect">
            <a:avLst/>
          </a:prstGeom>
          <a:noFill/>
        </p:spPr>
        <p:txBody>
          <a:bodyPr wrap="square" rtlCol="0">
            <a:spAutoFit/>
          </a:bodyPr>
          <a:lstStyle/>
          <a:p>
            <a:pPr algn="ctr"/>
            <a:r>
              <a:rPr lang="en-US" dirty="0">
                <a:solidFill>
                  <a:schemeClr val="tx1">
                    <a:lumMod val="85000"/>
                    <a:lumOff val="15000"/>
                  </a:schemeClr>
                </a:solidFill>
                <a:latin typeface="Arial" panose="020B0604020202020204" pitchFamily="34" charset="0"/>
                <a:cs typeface="Arial" panose="020B0604020202020204" pitchFamily="34" charset="0"/>
              </a:rPr>
              <a:t>Please introduce yourself in the chat box with your </a:t>
            </a:r>
            <a:r>
              <a:rPr lang="en-US" b="1" dirty="0">
                <a:solidFill>
                  <a:schemeClr val="tx1">
                    <a:lumMod val="85000"/>
                    <a:lumOff val="15000"/>
                  </a:schemeClr>
                </a:solidFill>
                <a:latin typeface="Arial" panose="020B0604020202020204" pitchFamily="34" charset="0"/>
                <a:cs typeface="Arial" panose="020B0604020202020204" pitchFamily="34" charset="0"/>
              </a:rPr>
              <a:t>Name</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en-US" b="1" dirty="0">
                <a:solidFill>
                  <a:schemeClr val="tx1">
                    <a:lumMod val="85000"/>
                    <a:lumOff val="15000"/>
                  </a:schemeClr>
                </a:solidFill>
                <a:latin typeface="Arial" panose="020B0604020202020204" pitchFamily="34" charset="0"/>
                <a:cs typeface="Arial" panose="020B0604020202020204" pitchFamily="34" charset="0"/>
              </a:rPr>
              <a:t>Location</a:t>
            </a:r>
            <a:r>
              <a:rPr lang="en-US" dirty="0">
                <a:solidFill>
                  <a:schemeClr val="tx1">
                    <a:lumMod val="85000"/>
                    <a:lumOff val="15000"/>
                  </a:schemeClr>
                </a:solidFill>
                <a:latin typeface="Arial" panose="020B0604020202020204" pitchFamily="34" charset="0"/>
                <a:cs typeface="Arial" panose="020B0604020202020204" pitchFamily="34" charset="0"/>
              </a:rPr>
              <a:t>, and </a:t>
            </a:r>
            <a:r>
              <a:rPr lang="en-US" b="1" dirty="0">
                <a:solidFill>
                  <a:schemeClr val="tx1">
                    <a:lumMod val="85000"/>
                    <a:lumOff val="15000"/>
                  </a:schemeClr>
                </a:solidFill>
                <a:latin typeface="Arial" panose="020B0604020202020204" pitchFamily="34" charset="0"/>
                <a:cs typeface="Arial" panose="020B0604020202020204" pitchFamily="34" charset="0"/>
              </a:rPr>
              <a:t>Organization/Affiliation</a:t>
            </a:r>
          </a:p>
        </p:txBody>
      </p:sp>
      <p:pic>
        <p:nvPicPr>
          <p:cNvPr id="16" name="Picture 15">
            <a:extLst>
              <a:ext uri="{FF2B5EF4-FFF2-40B4-BE49-F238E27FC236}">
                <a16:creationId xmlns:a16="http://schemas.microsoft.com/office/drawing/2014/main" id="{1EC81F0F-770E-2D47-B381-56CDBD0345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1609" y="6475696"/>
            <a:ext cx="912737" cy="338230"/>
          </a:xfrm>
          <a:prstGeom prst="rect">
            <a:avLst/>
          </a:prstGeom>
        </p:spPr>
      </p:pic>
    </p:spTree>
    <p:extLst>
      <p:ext uri="{BB962C8B-B14F-4D97-AF65-F5344CB8AC3E}">
        <p14:creationId xmlns:p14="http://schemas.microsoft.com/office/powerpoint/2010/main" val="3120079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2336912" y="593367"/>
            <a:ext cx="7518176" cy="763676"/>
          </a:xfrm>
          <a:prstGeom prst="rect">
            <a:avLst/>
          </a:prstGeom>
        </p:spPr>
        <p:txBody>
          <a:bodyPr spcFirstLastPara="1" wrap="square" lIns="80669" tIns="80669" rIns="80669" bIns="80669" anchor="t" anchorCtr="0">
            <a:noAutofit/>
          </a:bodyPr>
          <a:lstStyle/>
          <a:p>
            <a:r>
              <a:rPr lang="en" b="1">
                <a:solidFill>
                  <a:srgbClr val="4A86E8"/>
                </a:solidFill>
              </a:rPr>
              <a:t>Agroecology</a:t>
            </a:r>
            <a:endParaRPr b="1">
              <a:solidFill>
                <a:srgbClr val="4A86E8"/>
              </a:solidFill>
            </a:endParaRPr>
          </a:p>
        </p:txBody>
      </p:sp>
      <p:sp>
        <p:nvSpPr>
          <p:cNvPr id="171" name="Google Shape;171;p28"/>
          <p:cNvSpPr txBox="1">
            <a:spLocks noGrp="1"/>
          </p:cNvSpPr>
          <p:nvPr>
            <p:ph type="body" idx="1"/>
          </p:nvPr>
        </p:nvSpPr>
        <p:spPr>
          <a:xfrm>
            <a:off x="2336912" y="1357030"/>
            <a:ext cx="7518176" cy="4555324"/>
          </a:xfrm>
          <a:prstGeom prst="rect">
            <a:avLst/>
          </a:prstGeom>
        </p:spPr>
        <p:txBody>
          <a:bodyPr spcFirstLastPara="1" wrap="square" lIns="80669" tIns="80669" rIns="80669" bIns="80669" anchor="t" anchorCtr="0">
            <a:noAutofit/>
          </a:bodyPr>
          <a:lstStyle/>
          <a:p>
            <a:pPr marL="0" indent="0">
              <a:spcBef>
                <a:spcPts val="794"/>
              </a:spcBef>
              <a:buClr>
                <a:schemeClr val="dk1"/>
              </a:buClr>
              <a:buSzPts val="1100"/>
              <a:buNone/>
            </a:pPr>
            <a:r>
              <a:rPr lang="en" sz="2118">
                <a:solidFill>
                  <a:schemeClr val="dk1"/>
                </a:solidFill>
              </a:rPr>
              <a:t>Peasant agriculture, artisanal fisheries and herding remain the source of most of our food. Peasant agroecology is a </a:t>
            </a:r>
            <a:r>
              <a:rPr lang="en" sz="2118" b="1">
                <a:solidFill>
                  <a:schemeClr val="dk1"/>
                </a:solidFill>
              </a:rPr>
              <a:t>social</a:t>
            </a:r>
            <a:r>
              <a:rPr lang="en" sz="2118">
                <a:solidFill>
                  <a:schemeClr val="dk1"/>
                </a:solidFill>
              </a:rPr>
              <a:t> and </a:t>
            </a:r>
            <a:r>
              <a:rPr lang="en" sz="2118" b="1">
                <a:solidFill>
                  <a:schemeClr val="dk1"/>
                </a:solidFill>
              </a:rPr>
              <a:t>ecological</a:t>
            </a:r>
            <a:r>
              <a:rPr lang="en" sz="2118">
                <a:solidFill>
                  <a:schemeClr val="dk1"/>
                </a:solidFill>
              </a:rPr>
              <a:t> system encompassing a great </a:t>
            </a:r>
            <a:r>
              <a:rPr lang="en" sz="2118" b="1">
                <a:solidFill>
                  <a:schemeClr val="dk1"/>
                </a:solidFill>
              </a:rPr>
              <a:t>diversity</a:t>
            </a:r>
            <a:r>
              <a:rPr lang="en" sz="2118">
                <a:solidFill>
                  <a:schemeClr val="dk1"/>
                </a:solidFill>
              </a:rPr>
              <a:t> of technologies and </a:t>
            </a:r>
            <a:r>
              <a:rPr lang="en" sz="2118" b="1">
                <a:solidFill>
                  <a:schemeClr val="dk1"/>
                </a:solidFill>
              </a:rPr>
              <a:t>practices</a:t>
            </a:r>
            <a:r>
              <a:rPr lang="en" sz="2118">
                <a:solidFill>
                  <a:schemeClr val="dk1"/>
                </a:solidFill>
              </a:rPr>
              <a:t> that are </a:t>
            </a:r>
            <a:r>
              <a:rPr lang="en" sz="2118" b="1">
                <a:solidFill>
                  <a:schemeClr val="dk1"/>
                </a:solidFill>
              </a:rPr>
              <a:t>culturally</a:t>
            </a:r>
            <a:r>
              <a:rPr lang="en" sz="2118">
                <a:solidFill>
                  <a:schemeClr val="dk1"/>
                </a:solidFill>
              </a:rPr>
              <a:t> and </a:t>
            </a:r>
            <a:r>
              <a:rPr lang="en" sz="2118" b="1">
                <a:solidFill>
                  <a:schemeClr val="dk1"/>
                </a:solidFill>
              </a:rPr>
              <a:t>geographically</a:t>
            </a:r>
            <a:r>
              <a:rPr lang="en" sz="2118">
                <a:solidFill>
                  <a:schemeClr val="dk1"/>
                </a:solidFill>
              </a:rPr>
              <a:t> rooted. It removes dependencies on agro-toxins, reject confined industrial animal production, uses renewable energies, and guarantees </a:t>
            </a:r>
            <a:r>
              <a:rPr lang="en" sz="2118" b="1">
                <a:solidFill>
                  <a:schemeClr val="dk1"/>
                </a:solidFill>
              </a:rPr>
              <a:t>healthy food</a:t>
            </a:r>
            <a:r>
              <a:rPr lang="en" sz="2118">
                <a:solidFill>
                  <a:schemeClr val="dk1"/>
                </a:solidFill>
              </a:rPr>
              <a:t>. It enhances dignity, honours </a:t>
            </a:r>
            <a:r>
              <a:rPr lang="en" sz="2118" b="1">
                <a:solidFill>
                  <a:schemeClr val="dk1"/>
                </a:solidFill>
              </a:rPr>
              <a:t>traditional knowledge</a:t>
            </a:r>
            <a:r>
              <a:rPr lang="en" sz="2118">
                <a:solidFill>
                  <a:schemeClr val="dk1"/>
                </a:solidFill>
              </a:rPr>
              <a:t> and restores the </a:t>
            </a:r>
            <a:r>
              <a:rPr lang="en" sz="2118" b="1">
                <a:solidFill>
                  <a:schemeClr val="dk1"/>
                </a:solidFill>
              </a:rPr>
              <a:t>health</a:t>
            </a:r>
            <a:r>
              <a:rPr lang="en" sz="2118">
                <a:solidFill>
                  <a:schemeClr val="dk1"/>
                </a:solidFill>
              </a:rPr>
              <a:t> and </a:t>
            </a:r>
            <a:r>
              <a:rPr lang="en" sz="2118" b="1">
                <a:solidFill>
                  <a:schemeClr val="dk1"/>
                </a:solidFill>
              </a:rPr>
              <a:t>integrity</a:t>
            </a:r>
            <a:r>
              <a:rPr lang="en" sz="2118">
                <a:solidFill>
                  <a:schemeClr val="dk1"/>
                </a:solidFill>
              </a:rPr>
              <a:t> of the </a:t>
            </a:r>
            <a:r>
              <a:rPr lang="en" sz="2118" b="1">
                <a:solidFill>
                  <a:schemeClr val="dk1"/>
                </a:solidFill>
              </a:rPr>
              <a:t>land</a:t>
            </a:r>
            <a:r>
              <a:rPr lang="en" sz="2118">
                <a:solidFill>
                  <a:schemeClr val="dk1"/>
                </a:solidFill>
              </a:rPr>
              <a:t>. Food production in the future must be based on a growing number of people producing food in more</a:t>
            </a:r>
            <a:r>
              <a:rPr lang="en" sz="2118" b="1">
                <a:solidFill>
                  <a:schemeClr val="dk1"/>
                </a:solidFill>
              </a:rPr>
              <a:t> resilient</a:t>
            </a:r>
            <a:r>
              <a:rPr lang="en" sz="2118">
                <a:solidFill>
                  <a:schemeClr val="dk1"/>
                </a:solidFill>
              </a:rPr>
              <a:t> and diverse ways.</a:t>
            </a:r>
            <a:endParaRPr sz="2118">
              <a:solidFill>
                <a:schemeClr val="dk1"/>
              </a:solidFill>
            </a:endParaRPr>
          </a:p>
          <a:p>
            <a:pPr marL="0" indent="0">
              <a:spcBef>
                <a:spcPts val="706"/>
              </a:spcBef>
              <a:spcAft>
                <a:spcPts val="1412"/>
              </a:spcAft>
              <a:buNone/>
            </a:pPr>
            <a:endParaRPr/>
          </a:p>
        </p:txBody>
      </p:sp>
    </p:spTree>
    <p:extLst>
      <p:ext uri="{BB962C8B-B14F-4D97-AF65-F5344CB8AC3E}">
        <p14:creationId xmlns:p14="http://schemas.microsoft.com/office/powerpoint/2010/main" val="3860196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2235309" y="322440"/>
            <a:ext cx="7518176" cy="763676"/>
          </a:xfrm>
          <a:prstGeom prst="rect">
            <a:avLst/>
          </a:prstGeom>
        </p:spPr>
        <p:txBody>
          <a:bodyPr spcFirstLastPara="1" wrap="square" lIns="80669" tIns="80669" rIns="80669" bIns="80669" anchor="t" anchorCtr="0">
            <a:noAutofit/>
          </a:bodyPr>
          <a:lstStyle/>
          <a:p>
            <a:pPr algn="ctr"/>
            <a:r>
              <a:rPr lang="en" sz="3530" b="1">
                <a:solidFill>
                  <a:srgbClr val="4A86E8"/>
                </a:solidFill>
              </a:rPr>
              <a:t>Hurricane María</a:t>
            </a:r>
            <a:endParaRPr sz="3530" b="1">
              <a:solidFill>
                <a:srgbClr val="4A86E8"/>
              </a:solidFill>
            </a:endParaRPr>
          </a:p>
        </p:txBody>
      </p:sp>
      <p:sp>
        <p:nvSpPr>
          <p:cNvPr id="177" name="Google Shape;177;p29"/>
          <p:cNvSpPr txBox="1">
            <a:spLocks noGrp="1"/>
          </p:cNvSpPr>
          <p:nvPr>
            <p:ph type="body" idx="1"/>
          </p:nvPr>
        </p:nvSpPr>
        <p:spPr>
          <a:xfrm>
            <a:off x="2336912" y="1536633"/>
            <a:ext cx="7518176" cy="4555324"/>
          </a:xfrm>
          <a:prstGeom prst="rect">
            <a:avLst/>
          </a:prstGeom>
        </p:spPr>
        <p:txBody>
          <a:bodyPr spcFirstLastPara="1" wrap="square" lIns="80669" tIns="80669" rIns="80669" bIns="80669" anchor="t" anchorCtr="0">
            <a:noAutofit/>
          </a:bodyPr>
          <a:lstStyle/>
          <a:p>
            <a:pPr marL="0" indent="0">
              <a:spcAft>
                <a:spcPts val="1412"/>
              </a:spcAft>
              <a:buNone/>
            </a:pPr>
            <a:endParaRPr/>
          </a:p>
        </p:txBody>
      </p:sp>
      <p:pic>
        <p:nvPicPr>
          <p:cNvPr id="178" name="Google Shape;178;p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1536640"/>
            <a:ext cx="4008327" cy="2671566"/>
          </a:xfrm>
          <a:prstGeom prst="rect">
            <a:avLst/>
          </a:prstGeom>
          <a:noFill/>
          <a:ln>
            <a:noFill/>
          </a:ln>
        </p:spPr>
      </p:pic>
      <p:pic>
        <p:nvPicPr>
          <p:cNvPr id="179" name="Google Shape;179;p2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070213" y="4208206"/>
            <a:ext cx="3863758" cy="2253662"/>
          </a:xfrm>
          <a:prstGeom prst="rect">
            <a:avLst/>
          </a:prstGeom>
          <a:noFill/>
          <a:ln>
            <a:noFill/>
          </a:ln>
        </p:spPr>
      </p:pic>
      <p:pic>
        <p:nvPicPr>
          <p:cNvPr id="180" name="Google Shape;180;p29"/>
          <p:cNvPicPr preferRelativeResize="0"/>
          <p:nvPr/>
        </p:nvPicPr>
        <p:blipFill>
          <a:blip r:embed="rId5">
            <a:alphaModFix/>
          </a:blip>
          <a:stretch>
            <a:fillRect/>
          </a:stretch>
        </p:blipFill>
        <p:spPr>
          <a:xfrm>
            <a:off x="6070214" y="1536640"/>
            <a:ext cx="3863757" cy="2671566"/>
          </a:xfrm>
          <a:prstGeom prst="rect">
            <a:avLst/>
          </a:prstGeom>
          <a:noFill/>
          <a:ln>
            <a:noFill/>
          </a:ln>
        </p:spPr>
      </p:pic>
      <p:pic>
        <p:nvPicPr>
          <p:cNvPr id="181" name="Google Shape;181;p2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061884" y="4208214"/>
            <a:ext cx="4008331" cy="2253654"/>
          </a:xfrm>
          <a:prstGeom prst="rect">
            <a:avLst/>
          </a:prstGeom>
          <a:noFill/>
          <a:ln>
            <a:noFill/>
          </a:ln>
        </p:spPr>
      </p:pic>
    </p:spTree>
    <p:extLst>
      <p:ext uri="{BB962C8B-B14F-4D97-AF65-F5344CB8AC3E}">
        <p14:creationId xmlns:p14="http://schemas.microsoft.com/office/powerpoint/2010/main" val="3192675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xfrm>
            <a:off x="2336912" y="593367"/>
            <a:ext cx="7518176" cy="763676"/>
          </a:xfrm>
          <a:prstGeom prst="rect">
            <a:avLst/>
          </a:prstGeom>
        </p:spPr>
        <p:txBody>
          <a:bodyPr spcFirstLastPara="1" wrap="square" lIns="80669" tIns="80669" rIns="80669" bIns="80669" anchor="t" anchorCtr="0">
            <a:noAutofit/>
          </a:bodyPr>
          <a:lstStyle/>
          <a:p>
            <a:r>
              <a:rPr lang="en" sz="3177" b="1">
                <a:solidFill>
                  <a:srgbClr val="4A86E8"/>
                </a:solidFill>
              </a:rPr>
              <a:t>Context</a:t>
            </a:r>
            <a:endParaRPr sz="3177" b="1">
              <a:solidFill>
                <a:srgbClr val="4A86E8"/>
              </a:solidFill>
            </a:endParaRPr>
          </a:p>
        </p:txBody>
      </p:sp>
      <p:sp>
        <p:nvSpPr>
          <p:cNvPr id="187" name="Google Shape;187;p30"/>
          <p:cNvSpPr txBox="1">
            <a:spLocks noGrp="1"/>
          </p:cNvSpPr>
          <p:nvPr>
            <p:ph type="body" idx="1"/>
          </p:nvPr>
        </p:nvSpPr>
        <p:spPr>
          <a:xfrm>
            <a:off x="2336912" y="1536633"/>
            <a:ext cx="7518176" cy="4555324"/>
          </a:xfrm>
          <a:prstGeom prst="rect">
            <a:avLst/>
          </a:prstGeom>
        </p:spPr>
        <p:txBody>
          <a:bodyPr spcFirstLastPara="1" wrap="square" lIns="80669" tIns="80669" rIns="80669" bIns="80669" anchor="t" anchorCtr="0">
            <a:noAutofit/>
          </a:bodyPr>
          <a:lstStyle/>
          <a:p>
            <a:pPr marL="0" indent="0">
              <a:spcBef>
                <a:spcPts val="2118"/>
              </a:spcBef>
              <a:buClr>
                <a:schemeClr val="dk1"/>
              </a:buClr>
              <a:buSzPts val="1100"/>
              <a:buNone/>
            </a:pPr>
            <a:r>
              <a:rPr lang="en" b="1">
                <a:solidFill>
                  <a:srgbClr val="000000"/>
                </a:solidFill>
              </a:rPr>
              <a:t>No access to electricity, communication, water and other basic necessities. </a:t>
            </a:r>
            <a:endParaRPr b="1">
              <a:solidFill>
                <a:srgbClr val="000000"/>
              </a:solidFill>
            </a:endParaRPr>
          </a:p>
          <a:p>
            <a:pPr marL="0" indent="0">
              <a:spcBef>
                <a:spcPts val="2118"/>
              </a:spcBef>
              <a:buClr>
                <a:schemeClr val="dk1"/>
              </a:buClr>
              <a:buSzPts val="1100"/>
              <a:buNone/>
            </a:pPr>
            <a:r>
              <a:rPr lang="en" b="1">
                <a:solidFill>
                  <a:srgbClr val="000000"/>
                </a:solidFill>
              </a:rPr>
              <a:t>US Military presence. </a:t>
            </a:r>
            <a:endParaRPr b="1">
              <a:solidFill>
                <a:srgbClr val="000000"/>
              </a:solidFill>
            </a:endParaRPr>
          </a:p>
          <a:p>
            <a:pPr marL="0" indent="0">
              <a:spcBef>
                <a:spcPts val="2118"/>
              </a:spcBef>
              <a:buClr>
                <a:schemeClr val="dk1"/>
              </a:buClr>
              <a:buSzPts val="1100"/>
              <a:buNone/>
            </a:pPr>
            <a:r>
              <a:rPr lang="en" b="1">
                <a:solidFill>
                  <a:srgbClr val="000000"/>
                </a:solidFill>
              </a:rPr>
              <a:t>80-90% of agricultural activity gone.</a:t>
            </a:r>
            <a:endParaRPr b="1">
              <a:solidFill>
                <a:srgbClr val="000000"/>
              </a:solidFill>
            </a:endParaRPr>
          </a:p>
          <a:p>
            <a:pPr marL="0" indent="0">
              <a:spcBef>
                <a:spcPts val="2118"/>
              </a:spcBef>
              <a:buClr>
                <a:schemeClr val="dk1"/>
              </a:buClr>
              <a:buSzPts val="1100"/>
              <a:buNone/>
            </a:pPr>
            <a:r>
              <a:rPr lang="en" b="1">
                <a:solidFill>
                  <a:srgbClr val="000000"/>
                </a:solidFill>
              </a:rPr>
              <a:t>Death and “desaparecidos” rates keep rising. Officially, the government started saying only 51 deaths. News outlets and researches are reporting around 3,000 deaths are related to the Hurricane and its impacts. </a:t>
            </a:r>
            <a:endParaRPr b="1">
              <a:solidFill>
                <a:srgbClr val="000000"/>
              </a:solidFill>
            </a:endParaRPr>
          </a:p>
          <a:p>
            <a:pPr marL="0" indent="0">
              <a:spcBef>
                <a:spcPts val="2118"/>
              </a:spcBef>
              <a:buClr>
                <a:schemeClr val="dk1"/>
              </a:buClr>
              <a:buSzPts val="1100"/>
              <a:buNone/>
            </a:pPr>
            <a:r>
              <a:rPr lang="en" b="1">
                <a:solidFill>
                  <a:srgbClr val="000000"/>
                </a:solidFill>
              </a:rPr>
              <a:t>Emigration: ~55,000 people have left the island. </a:t>
            </a:r>
            <a:endParaRPr b="1">
              <a:solidFill>
                <a:srgbClr val="000000"/>
              </a:solidFill>
            </a:endParaRPr>
          </a:p>
          <a:p>
            <a:pPr marL="0" indent="0">
              <a:spcBef>
                <a:spcPts val="2118"/>
              </a:spcBef>
              <a:buClr>
                <a:schemeClr val="dk1"/>
              </a:buClr>
              <a:buSzPts val="1100"/>
              <a:buNone/>
            </a:pPr>
            <a:endParaRPr/>
          </a:p>
          <a:p>
            <a:pPr marL="0" indent="0">
              <a:spcAft>
                <a:spcPts val="1412"/>
              </a:spcAft>
              <a:buNone/>
            </a:pPr>
            <a:endParaRPr/>
          </a:p>
        </p:txBody>
      </p:sp>
    </p:spTree>
    <p:extLst>
      <p:ext uri="{BB962C8B-B14F-4D97-AF65-F5344CB8AC3E}">
        <p14:creationId xmlns:p14="http://schemas.microsoft.com/office/powerpoint/2010/main" val="2055389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2336912" y="593367"/>
            <a:ext cx="7518176" cy="763676"/>
          </a:xfrm>
          <a:prstGeom prst="rect">
            <a:avLst/>
          </a:prstGeom>
        </p:spPr>
        <p:txBody>
          <a:bodyPr spcFirstLastPara="1" wrap="square" lIns="80669" tIns="80669" rIns="80669" bIns="80669" anchor="t" anchorCtr="0">
            <a:noAutofit/>
          </a:bodyPr>
          <a:lstStyle/>
          <a:p>
            <a:r>
              <a:rPr lang="en" sz="3177" b="1">
                <a:solidFill>
                  <a:srgbClr val="4A86E8"/>
                </a:solidFill>
              </a:rPr>
              <a:t>Brigades: Heart of the Movement</a:t>
            </a:r>
            <a:endParaRPr sz="3177" b="1">
              <a:solidFill>
                <a:srgbClr val="4A86E8"/>
              </a:solidFill>
            </a:endParaRPr>
          </a:p>
        </p:txBody>
      </p:sp>
      <p:sp>
        <p:nvSpPr>
          <p:cNvPr id="193" name="Google Shape;193;p31"/>
          <p:cNvSpPr txBox="1">
            <a:spLocks noGrp="1"/>
          </p:cNvSpPr>
          <p:nvPr>
            <p:ph type="body" idx="1"/>
          </p:nvPr>
        </p:nvSpPr>
        <p:spPr>
          <a:xfrm>
            <a:off x="2336912" y="1536633"/>
            <a:ext cx="7518176" cy="4555324"/>
          </a:xfrm>
          <a:prstGeom prst="rect">
            <a:avLst/>
          </a:prstGeom>
        </p:spPr>
        <p:txBody>
          <a:bodyPr spcFirstLastPara="1" wrap="square" lIns="80669" tIns="80669" rIns="80669" bIns="80669" anchor="t" anchorCtr="0">
            <a:noAutofit/>
          </a:bodyPr>
          <a:lstStyle/>
          <a:p>
            <a:pPr marL="0" indent="0">
              <a:buClr>
                <a:schemeClr val="dk1"/>
              </a:buClr>
              <a:buSzPts val="1100"/>
              <a:buNone/>
            </a:pPr>
            <a:r>
              <a:rPr lang="en" sz="1941" b="1">
                <a:solidFill>
                  <a:srgbClr val="000000"/>
                </a:solidFill>
              </a:rPr>
              <a:t>Practical methodology used to educate, organize and massify agroecology through political formation, technical education and cultural expression through a Peasant to Peasant process.</a:t>
            </a:r>
            <a:endParaRPr sz="1941" b="1">
              <a:solidFill>
                <a:srgbClr val="000000"/>
              </a:solidFill>
            </a:endParaRPr>
          </a:p>
          <a:p>
            <a:pPr marL="145684" indent="0">
              <a:buClr>
                <a:schemeClr val="dk1"/>
              </a:buClr>
              <a:buSzPts val="1100"/>
              <a:buNone/>
            </a:pPr>
            <a:endParaRPr sz="1941" b="1">
              <a:solidFill>
                <a:srgbClr val="000000"/>
              </a:solidFill>
            </a:endParaRPr>
          </a:p>
          <a:p>
            <a:pPr marL="0" indent="0">
              <a:buClr>
                <a:schemeClr val="dk1"/>
              </a:buClr>
              <a:buSzPts val="1100"/>
              <a:buNone/>
            </a:pPr>
            <a:r>
              <a:rPr lang="en" sz="1941" b="1">
                <a:solidFill>
                  <a:srgbClr val="000000"/>
                </a:solidFill>
              </a:rPr>
              <a:t>Open space for public to participate and support.</a:t>
            </a:r>
            <a:endParaRPr sz="1941" b="1">
              <a:solidFill>
                <a:srgbClr val="000000"/>
              </a:solidFill>
            </a:endParaRPr>
          </a:p>
          <a:p>
            <a:pPr marL="145684" indent="0">
              <a:buClr>
                <a:schemeClr val="dk1"/>
              </a:buClr>
              <a:buSzPts val="1100"/>
              <a:buNone/>
            </a:pPr>
            <a:endParaRPr sz="1941" b="1">
              <a:solidFill>
                <a:srgbClr val="000000"/>
              </a:solidFill>
            </a:endParaRPr>
          </a:p>
          <a:p>
            <a:pPr marL="0" indent="0">
              <a:buClr>
                <a:schemeClr val="dk1"/>
              </a:buClr>
              <a:buSzPts val="1100"/>
              <a:buNone/>
            </a:pPr>
            <a:r>
              <a:rPr lang="en" sz="1941" b="1">
                <a:solidFill>
                  <a:srgbClr val="000000"/>
                </a:solidFill>
              </a:rPr>
              <a:t>Get to know a local farm.</a:t>
            </a:r>
            <a:endParaRPr sz="1941" b="1">
              <a:solidFill>
                <a:srgbClr val="000000"/>
              </a:solidFill>
            </a:endParaRPr>
          </a:p>
          <a:p>
            <a:pPr marL="145684" indent="0">
              <a:buClr>
                <a:schemeClr val="dk1"/>
              </a:buClr>
              <a:buSzPts val="1100"/>
              <a:buNone/>
            </a:pPr>
            <a:endParaRPr sz="1941" b="1">
              <a:solidFill>
                <a:srgbClr val="000000"/>
              </a:solidFill>
            </a:endParaRPr>
          </a:p>
          <a:p>
            <a:pPr marL="0" indent="0">
              <a:buClr>
                <a:schemeClr val="dk1"/>
              </a:buClr>
              <a:buSzPts val="1100"/>
              <a:buNone/>
            </a:pPr>
            <a:r>
              <a:rPr lang="en" sz="1941" b="1">
                <a:solidFill>
                  <a:srgbClr val="000000"/>
                </a:solidFill>
              </a:rPr>
              <a:t>Learn from a workshop – capacity building.</a:t>
            </a:r>
            <a:endParaRPr sz="1941" b="1">
              <a:solidFill>
                <a:srgbClr val="000000"/>
              </a:solidFill>
            </a:endParaRPr>
          </a:p>
          <a:p>
            <a:pPr marL="145684" indent="0">
              <a:buClr>
                <a:schemeClr val="dk1"/>
              </a:buClr>
              <a:buSzPts val="1100"/>
              <a:buNone/>
            </a:pPr>
            <a:endParaRPr sz="1941" b="1">
              <a:solidFill>
                <a:srgbClr val="000000"/>
              </a:solidFill>
            </a:endParaRPr>
          </a:p>
          <a:p>
            <a:pPr marL="0" indent="0">
              <a:buClr>
                <a:schemeClr val="dk1"/>
              </a:buClr>
              <a:buSzPts val="1100"/>
              <a:buNone/>
            </a:pPr>
            <a:r>
              <a:rPr lang="en" sz="1941" b="1">
                <a:solidFill>
                  <a:srgbClr val="000000"/>
                </a:solidFill>
              </a:rPr>
              <a:t>Share culture, food and get involved in your community.</a:t>
            </a:r>
            <a:endParaRPr sz="1941" b="1">
              <a:solidFill>
                <a:srgbClr val="000000"/>
              </a:solidFill>
            </a:endParaRPr>
          </a:p>
          <a:p>
            <a:pPr marL="145684" indent="0">
              <a:buClr>
                <a:schemeClr val="dk1"/>
              </a:buClr>
              <a:buSzPts val="1100"/>
              <a:buNone/>
            </a:pPr>
            <a:endParaRPr sz="1941" b="1">
              <a:solidFill>
                <a:srgbClr val="000000"/>
              </a:solidFill>
            </a:endParaRPr>
          </a:p>
          <a:p>
            <a:pPr marL="0" indent="0">
              <a:buNone/>
            </a:pPr>
            <a:r>
              <a:rPr lang="en" sz="1941" b="1">
                <a:solidFill>
                  <a:srgbClr val="000000"/>
                </a:solidFill>
              </a:rPr>
              <a:t>Mutual Support for new and existing farmers. </a:t>
            </a:r>
            <a:endParaRPr sz="1941" b="1">
              <a:solidFill>
                <a:srgbClr val="000000"/>
              </a:solidFill>
            </a:endParaRPr>
          </a:p>
          <a:p>
            <a:pPr marL="0" indent="0">
              <a:buNone/>
            </a:pPr>
            <a:endParaRPr sz="1941" b="1">
              <a:solidFill>
                <a:srgbClr val="000000"/>
              </a:solidFill>
            </a:endParaRPr>
          </a:p>
          <a:p>
            <a:pPr marL="0" indent="0">
              <a:buNone/>
            </a:pPr>
            <a:endParaRPr sz="1941" b="1">
              <a:solidFill>
                <a:srgbClr val="000000"/>
              </a:solidFill>
            </a:endParaRPr>
          </a:p>
          <a:p>
            <a:pPr marL="0" indent="0">
              <a:spcAft>
                <a:spcPts val="1412"/>
              </a:spcAft>
              <a:buNone/>
            </a:pPr>
            <a:endParaRPr/>
          </a:p>
        </p:txBody>
      </p:sp>
    </p:spTree>
    <p:extLst>
      <p:ext uri="{BB962C8B-B14F-4D97-AF65-F5344CB8AC3E}">
        <p14:creationId xmlns:p14="http://schemas.microsoft.com/office/powerpoint/2010/main" val="82807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2"/>
          <p:cNvPicPr preferRelativeResize="0"/>
          <p:nvPr/>
        </p:nvPicPr>
        <p:blipFill>
          <a:blip r:embed="rId3">
            <a:alphaModFix/>
          </a:blip>
          <a:stretch>
            <a:fillRect/>
          </a:stretch>
        </p:blipFill>
        <p:spPr>
          <a:xfrm>
            <a:off x="2948485" y="1"/>
            <a:ext cx="6295030" cy="6857999"/>
          </a:xfrm>
          <a:prstGeom prst="rect">
            <a:avLst/>
          </a:prstGeom>
          <a:noFill/>
          <a:ln>
            <a:noFill/>
          </a:ln>
        </p:spPr>
      </p:pic>
    </p:spTree>
    <p:extLst>
      <p:ext uri="{BB962C8B-B14F-4D97-AF65-F5344CB8AC3E}">
        <p14:creationId xmlns:p14="http://schemas.microsoft.com/office/powerpoint/2010/main" val="3443200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204" name="Google Shape;204;p33"/>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pic>
        <p:nvPicPr>
          <p:cNvPr id="205" name="Google Shape;205;p3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0"/>
            <a:ext cx="8068235" cy="6051171"/>
          </a:xfrm>
          <a:prstGeom prst="rect">
            <a:avLst/>
          </a:prstGeom>
          <a:noFill/>
          <a:ln>
            <a:noFill/>
          </a:ln>
        </p:spPr>
      </p:pic>
      <p:sp>
        <p:nvSpPr>
          <p:cNvPr id="206" name="Google Shape;206;p33"/>
          <p:cNvSpPr txBox="1"/>
          <p:nvPr/>
        </p:nvSpPr>
        <p:spPr>
          <a:xfrm>
            <a:off x="2061883" y="6121434"/>
            <a:ext cx="8068235" cy="610147"/>
          </a:xfrm>
          <a:prstGeom prst="rect">
            <a:avLst/>
          </a:prstGeom>
          <a:solidFill>
            <a:srgbClr val="000000"/>
          </a:solidFill>
          <a:ln>
            <a:noFill/>
          </a:ln>
        </p:spPr>
        <p:txBody>
          <a:bodyPr spcFirstLastPara="1" wrap="square" lIns="80669" tIns="80669" rIns="80669" bIns="80669" anchor="t" anchorCtr="0">
            <a:noAutofit/>
          </a:bodyPr>
          <a:lstStyle/>
          <a:p>
            <a:pPr algn="r" defTabSz="806867">
              <a:buClr>
                <a:srgbClr val="000000"/>
              </a:buClr>
            </a:pPr>
            <a:r>
              <a:rPr lang="en" sz="3177" kern="0">
                <a:solidFill>
                  <a:srgbClr val="FFFFFF"/>
                </a:solidFill>
                <a:latin typeface="Impact"/>
                <a:ea typeface="Impact"/>
                <a:cs typeface="Impact"/>
                <a:sym typeface="Impact"/>
              </a:rPr>
              <a:t>Finca La Jungla, Pellejas 1, Orocovis</a:t>
            </a:r>
            <a:endParaRPr sz="3177" kern="0">
              <a:solidFill>
                <a:srgbClr val="FFFFFF"/>
              </a:solidFill>
              <a:latin typeface="Impact"/>
              <a:ea typeface="Impact"/>
              <a:cs typeface="Impact"/>
              <a:sym typeface="Impact"/>
            </a:endParaRPr>
          </a:p>
        </p:txBody>
      </p:sp>
      <p:sp>
        <p:nvSpPr>
          <p:cNvPr id="207" name="Google Shape;207;p33"/>
          <p:cNvSpPr/>
          <p:nvPr/>
        </p:nvSpPr>
        <p:spPr>
          <a:xfrm>
            <a:off x="629890" y="6355953"/>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08" name="Google Shape;208;p33"/>
          <p:cNvSpPr/>
          <p:nvPr/>
        </p:nvSpPr>
        <p:spPr>
          <a:xfrm>
            <a:off x="2941213" y="6250875"/>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Tree>
    <p:extLst>
      <p:ext uri="{BB962C8B-B14F-4D97-AF65-F5344CB8AC3E}">
        <p14:creationId xmlns:p14="http://schemas.microsoft.com/office/powerpoint/2010/main" val="1702135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214" name="Google Shape;214;p34"/>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pic>
        <p:nvPicPr>
          <p:cNvPr id="215" name="Google Shape;215;p3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70147"/>
            <a:ext cx="8068238" cy="6121433"/>
          </a:xfrm>
          <a:prstGeom prst="rect">
            <a:avLst/>
          </a:prstGeom>
          <a:noFill/>
          <a:ln>
            <a:noFill/>
          </a:ln>
        </p:spPr>
      </p:pic>
      <p:sp>
        <p:nvSpPr>
          <p:cNvPr id="216" name="Google Shape;216;p34"/>
          <p:cNvSpPr txBox="1"/>
          <p:nvPr/>
        </p:nvSpPr>
        <p:spPr>
          <a:xfrm>
            <a:off x="2061883" y="6121434"/>
            <a:ext cx="8068235" cy="824559"/>
          </a:xfrm>
          <a:prstGeom prst="rect">
            <a:avLst/>
          </a:prstGeom>
          <a:solidFill>
            <a:srgbClr val="000000"/>
          </a:solidFill>
          <a:ln>
            <a:noFill/>
          </a:ln>
        </p:spPr>
        <p:txBody>
          <a:bodyPr spcFirstLastPara="1" wrap="square" lIns="80669" tIns="80669" rIns="80669" bIns="80669" anchor="t" anchorCtr="0">
            <a:noAutofit/>
          </a:bodyPr>
          <a:lstStyle/>
          <a:p>
            <a:pPr defTabSz="806867">
              <a:buClr>
                <a:srgbClr val="000000"/>
              </a:buClr>
            </a:pPr>
            <a:r>
              <a:rPr lang="en" sz="3177" kern="0">
                <a:solidFill>
                  <a:srgbClr val="FFFFFF"/>
                </a:solidFill>
                <a:latin typeface="Impact"/>
                <a:ea typeface="Impact"/>
                <a:cs typeface="Impact"/>
                <a:sym typeface="Impact"/>
              </a:rPr>
              <a:t>Finca La Jungla, Pellejas 1, Orocovis</a:t>
            </a:r>
            <a:endParaRPr sz="3177" kern="0">
              <a:solidFill>
                <a:srgbClr val="FFFFFF"/>
              </a:solidFill>
              <a:latin typeface="Impact"/>
              <a:ea typeface="Impact"/>
              <a:cs typeface="Impact"/>
              <a:sym typeface="Impact"/>
            </a:endParaRPr>
          </a:p>
        </p:txBody>
      </p:sp>
      <p:sp>
        <p:nvSpPr>
          <p:cNvPr id="217" name="Google Shape;217;p34"/>
          <p:cNvSpPr/>
          <p:nvPr/>
        </p:nvSpPr>
        <p:spPr>
          <a:xfrm>
            <a:off x="8681361" y="6250875"/>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18" name="Google Shape;218;p34"/>
          <p:cNvSpPr/>
          <p:nvPr/>
        </p:nvSpPr>
        <p:spPr>
          <a:xfrm>
            <a:off x="8672890" y="6591552"/>
            <a:ext cx="2063647"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19" name="Google Shape;219;p34"/>
          <p:cNvSpPr/>
          <p:nvPr/>
        </p:nvSpPr>
        <p:spPr>
          <a:xfrm>
            <a:off x="8314743" y="6314140"/>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20" name="Google Shape;220;p34"/>
          <p:cNvSpPr/>
          <p:nvPr/>
        </p:nvSpPr>
        <p:spPr>
          <a:xfrm rot="5400000">
            <a:off x="8615324" y="6314136"/>
            <a:ext cx="466412" cy="351265"/>
          </a:xfrm>
          <a:prstGeom prst="triangle">
            <a:avLst>
              <a:gd name="adj" fmla="val 50000"/>
            </a:avLst>
          </a:prstGeom>
          <a:solidFill>
            <a:srgbClr val="000000"/>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Tree>
    <p:extLst>
      <p:ext uri="{BB962C8B-B14F-4D97-AF65-F5344CB8AC3E}">
        <p14:creationId xmlns:p14="http://schemas.microsoft.com/office/powerpoint/2010/main" val="3594063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5"/>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226" name="Google Shape;226;p35"/>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pic>
        <p:nvPicPr>
          <p:cNvPr id="227" name="Google Shape;227;p3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0"/>
            <a:ext cx="8068235" cy="6051176"/>
          </a:xfrm>
          <a:prstGeom prst="rect">
            <a:avLst/>
          </a:prstGeom>
          <a:noFill/>
          <a:ln>
            <a:noFill/>
          </a:ln>
        </p:spPr>
      </p:pic>
      <p:sp>
        <p:nvSpPr>
          <p:cNvPr id="228" name="Google Shape;228;p35"/>
          <p:cNvSpPr txBox="1"/>
          <p:nvPr/>
        </p:nvSpPr>
        <p:spPr>
          <a:xfrm>
            <a:off x="2061883" y="6121434"/>
            <a:ext cx="8068235" cy="736676"/>
          </a:xfrm>
          <a:prstGeom prst="rect">
            <a:avLst/>
          </a:prstGeom>
          <a:solidFill>
            <a:srgbClr val="000000"/>
          </a:solidFill>
          <a:ln>
            <a:noFill/>
          </a:ln>
        </p:spPr>
        <p:txBody>
          <a:bodyPr spcFirstLastPara="1" wrap="square" lIns="80669" tIns="80669" rIns="80669" bIns="80669" anchor="t" anchorCtr="0">
            <a:noAutofit/>
          </a:bodyPr>
          <a:lstStyle/>
          <a:p>
            <a:pPr defTabSz="806867">
              <a:buClr>
                <a:srgbClr val="000000"/>
              </a:buClr>
            </a:pPr>
            <a:r>
              <a:rPr lang="en" sz="1588" kern="0">
                <a:solidFill>
                  <a:srgbClr val="FFFFFF"/>
                </a:solidFill>
                <a:latin typeface="Impact"/>
                <a:ea typeface="Impact"/>
                <a:cs typeface="Impact"/>
                <a:sym typeface="Impact"/>
              </a:rPr>
              <a:t>Proyecto Agricultura en Armonía con el Ambiente, </a:t>
            </a:r>
            <a:endParaRPr sz="1588" kern="0">
              <a:solidFill>
                <a:srgbClr val="FFFFFF"/>
              </a:solidFill>
              <a:latin typeface="Impact"/>
              <a:ea typeface="Impact"/>
              <a:cs typeface="Impact"/>
              <a:sym typeface="Impact"/>
            </a:endParaRPr>
          </a:p>
          <a:p>
            <a:pPr defTabSz="806867">
              <a:buClr>
                <a:srgbClr val="000000"/>
              </a:buClr>
            </a:pPr>
            <a:r>
              <a:rPr lang="en" sz="1588" kern="0">
                <a:solidFill>
                  <a:srgbClr val="FFFFFF"/>
                </a:solidFill>
                <a:latin typeface="Impact"/>
                <a:ea typeface="Impact"/>
                <a:cs typeface="Impact"/>
                <a:sym typeface="Impact"/>
              </a:rPr>
              <a:t>Escuela Segunda Unidad Botijas 1, Orocovis</a:t>
            </a:r>
            <a:endParaRPr sz="1588" kern="0">
              <a:solidFill>
                <a:srgbClr val="FFFFFF"/>
              </a:solidFill>
              <a:latin typeface="Impact"/>
              <a:ea typeface="Impact"/>
              <a:cs typeface="Impact"/>
              <a:sym typeface="Impact"/>
            </a:endParaRPr>
          </a:p>
        </p:txBody>
      </p:sp>
      <p:sp>
        <p:nvSpPr>
          <p:cNvPr id="229" name="Google Shape;229;p35"/>
          <p:cNvSpPr/>
          <p:nvPr/>
        </p:nvSpPr>
        <p:spPr>
          <a:xfrm>
            <a:off x="8681361" y="6250875"/>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30" name="Google Shape;230;p35"/>
          <p:cNvSpPr/>
          <p:nvPr/>
        </p:nvSpPr>
        <p:spPr>
          <a:xfrm>
            <a:off x="8672890" y="6591552"/>
            <a:ext cx="2063647"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31" name="Google Shape;231;p35"/>
          <p:cNvSpPr/>
          <p:nvPr/>
        </p:nvSpPr>
        <p:spPr>
          <a:xfrm rot="5400000">
            <a:off x="8615324" y="6314136"/>
            <a:ext cx="466412" cy="351265"/>
          </a:xfrm>
          <a:prstGeom prst="triangle">
            <a:avLst>
              <a:gd name="adj" fmla="val 50000"/>
            </a:avLst>
          </a:prstGeom>
          <a:solidFill>
            <a:srgbClr val="000000"/>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32" name="Google Shape;232;p35"/>
          <p:cNvSpPr/>
          <p:nvPr/>
        </p:nvSpPr>
        <p:spPr>
          <a:xfrm>
            <a:off x="8314743" y="6314140"/>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Tree>
    <p:extLst>
      <p:ext uri="{BB962C8B-B14F-4D97-AF65-F5344CB8AC3E}">
        <p14:creationId xmlns:p14="http://schemas.microsoft.com/office/powerpoint/2010/main" val="1475182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6"/>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238" name="Google Shape;238;p36"/>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pic>
        <p:nvPicPr>
          <p:cNvPr id="239" name="Google Shape;239;p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0"/>
            <a:ext cx="8068235" cy="6051155"/>
          </a:xfrm>
          <a:prstGeom prst="rect">
            <a:avLst/>
          </a:prstGeom>
          <a:noFill/>
          <a:ln>
            <a:noFill/>
          </a:ln>
        </p:spPr>
      </p:pic>
      <p:sp>
        <p:nvSpPr>
          <p:cNvPr id="240" name="Google Shape;240;p36"/>
          <p:cNvSpPr txBox="1"/>
          <p:nvPr/>
        </p:nvSpPr>
        <p:spPr>
          <a:xfrm>
            <a:off x="2061883" y="6121434"/>
            <a:ext cx="8068235" cy="736676"/>
          </a:xfrm>
          <a:prstGeom prst="rect">
            <a:avLst/>
          </a:prstGeom>
          <a:solidFill>
            <a:srgbClr val="000000"/>
          </a:solidFill>
          <a:ln>
            <a:noFill/>
          </a:ln>
        </p:spPr>
        <p:txBody>
          <a:bodyPr spcFirstLastPara="1" wrap="square" lIns="80669" tIns="80669" rIns="80669" bIns="80669" anchor="t" anchorCtr="0">
            <a:noAutofit/>
          </a:bodyPr>
          <a:lstStyle/>
          <a:p>
            <a:pPr defTabSz="806867">
              <a:buClr>
                <a:srgbClr val="000000"/>
              </a:buClr>
            </a:pPr>
            <a:r>
              <a:rPr lang="en" sz="2824" kern="0">
                <a:solidFill>
                  <a:srgbClr val="FFFFFF"/>
                </a:solidFill>
                <a:latin typeface="Impact"/>
                <a:ea typeface="Impact"/>
                <a:cs typeface="Impact"/>
                <a:sym typeface="Impact"/>
              </a:rPr>
              <a:t>Finca 5 Elementos, Guadiana, Naranjito</a:t>
            </a:r>
            <a:endParaRPr sz="2824" kern="0">
              <a:solidFill>
                <a:srgbClr val="FFFFFF"/>
              </a:solidFill>
              <a:latin typeface="Impact"/>
              <a:ea typeface="Impact"/>
              <a:cs typeface="Impact"/>
              <a:sym typeface="Impact"/>
            </a:endParaRPr>
          </a:p>
        </p:txBody>
      </p:sp>
      <p:sp>
        <p:nvSpPr>
          <p:cNvPr id="241" name="Google Shape;241;p36"/>
          <p:cNvSpPr/>
          <p:nvPr/>
        </p:nvSpPr>
        <p:spPr>
          <a:xfrm>
            <a:off x="8681361" y="6250875"/>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42" name="Google Shape;242;p36"/>
          <p:cNvSpPr/>
          <p:nvPr/>
        </p:nvSpPr>
        <p:spPr>
          <a:xfrm>
            <a:off x="8672890" y="6591552"/>
            <a:ext cx="2063647"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43" name="Google Shape;243;p36"/>
          <p:cNvSpPr/>
          <p:nvPr/>
        </p:nvSpPr>
        <p:spPr>
          <a:xfrm rot="5400000">
            <a:off x="8615324" y="6314136"/>
            <a:ext cx="466412" cy="351265"/>
          </a:xfrm>
          <a:prstGeom prst="triangle">
            <a:avLst>
              <a:gd name="adj" fmla="val 50000"/>
            </a:avLst>
          </a:prstGeom>
          <a:solidFill>
            <a:srgbClr val="000000"/>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44" name="Google Shape;244;p36"/>
          <p:cNvSpPr/>
          <p:nvPr/>
        </p:nvSpPr>
        <p:spPr>
          <a:xfrm>
            <a:off x="8314743" y="6314140"/>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Tree>
    <p:extLst>
      <p:ext uri="{BB962C8B-B14F-4D97-AF65-F5344CB8AC3E}">
        <p14:creationId xmlns:p14="http://schemas.microsoft.com/office/powerpoint/2010/main" val="956681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7"/>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250" name="Google Shape;250;p37"/>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sp>
        <p:nvSpPr>
          <p:cNvPr id="251" name="Google Shape;251;p37"/>
          <p:cNvSpPr txBox="1"/>
          <p:nvPr/>
        </p:nvSpPr>
        <p:spPr>
          <a:xfrm>
            <a:off x="2061883" y="6121434"/>
            <a:ext cx="8068235" cy="736676"/>
          </a:xfrm>
          <a:prstGeom prst="rect">
            <a:avLst/>
          </a:prstGeom>
          <a:solidFill>
            <a:srgbClr val="000000"/>
          </a:solidFill>
          <a:ln>
            <a:noFill/>
          </a:ln>
        </p:spPr>
        <p:txBody>
          <a:bodyPr spcFirstLastPara="1" wrap="square" lIns="80669" tIns="80669" rIns="80669" bIns="80669" anchor="t" anchorCtr="0">
            <a:noAutofit/>
          </a:bodyPr>
          <a:lstStyle/>
          <a:p>
            <a:pPr defTabSz="806867">
              <a:buClr>
                <a:srgbClr val="000000"/>
              </a:buClr>
            </a:pPr>
            <a:r>
              <a:rPr lang="en" sz="2824" kern="0">
                <a:solidFill>
                  <a:srgbClr val="FFFFFF"/>
                </a:solidFill>
                <a:latin typeface="Impact"/>
                <a:ea typeface="Impact"/>
                <a:cs typeface="Impact"/>
                <a:sym typeface="Impact"/>
              </a:rPr>
              <a:t>Sejah Farms, St. Croix, Virgin Islands</a:t>
            </a:r>
            <a:endParaRPr sz="2824" kern="0">
              <a:solidFill>
                <a:srgbClr val="FFFFFF"/>
              </a:solidFill>
              <a:latin typeface="Impact"/>
              <a:ea typeface="Impact"/>
              <a:cs typeface="Impact"/>
              <a:sym typeface="Impact"/>
            </a:endParaRPr>
          </a:p>
        </p:txBody>
      </p:sp>
      <p:sp>
        <p:nvSpPr>
          <p:cNvPr id="252" name="Google Shape;252;p37"/>
          <p:cNvSpPr/>
          <p:nvPr/>
        </p:nvSpPr>
        <p:spPr>
          <a:xfrm>
            <a:off x="8681361" y="6250875"/>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53" name="Google Shape;253;p37"/>
          <p:cNvSpPr/>
          <p:nvPr/>
        </p:nvSpPr>
        <p:spPr>
          <a:xfrm>
            <a:off x="8672890" y="6591552"/>
            <a:ext cx="2063647"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54" name="Google Shape;254;p37"/>
          <p:cNvSpPr/>
          <p:nvPr/>
        </p:nvSpPr>
        <p:spPr>
          <a:xfrm rot="5400000">
            <a:off x="8615324" y="6314136"/>
            <a:ext cx="466412" cy="351265"/>
          </a:xfrm>
          <a:prstGeom prst="triangle">
            <a:avLst>
              <a:gd name="adj" fmla="val 50000"/>
            </a:avLst>
          </a:prstGeom>
          <a:solidFill>
            <a:srgbClr val="000000"/>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55" name="Google Shape;255;p37"/>
          <p:cNvSpPr/>
          <p:nvPr/>
        </p:nvSpPr>
        <p:spPr>
          <a:xfrm>
            <a:off x="8314743" y="6314140"/>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pic>
        <p:nvPicPr>
          <p:cNvPr id="256" name="Google Shape;256;p3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111"/>
            <a:ext cx="8068235" cy="6051176"/>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80266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8781CF-90D4-4546-BF36-99238FE1B6C0}"/>
              </a:ext>
            </a:extLst>
          </p:cNvPr>
          <p:cNvSpPr/>
          <p:nvPr/>
        </p:nvSpPr>
        <p:spPr>
          <a:xfrm>
            <a:off x="0" y="1429968"/>
            <a:ext cx="12192000" cy="4221324"/>
          </a:xfrm>
          <a:prstGeom prst="rect">
            <a:avLst/>
          </a:prstGeom>
          <a:solidFill>
            <a:schemeClr val="accent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301C03-AA70-B14B-A39E-8219F3D422DD}"/>
              </a:ext>
            </a:extLst>
          </p:cNvPr>
          <p:cNvSpPr>
            <a:spLocks noGrp="1"/>
          </p:cNvSpPr>
          <p:nvPr>
            <p:ph type="title" idx="4294967295"/>
          </p:nvPr>
        </p:nvSpPr>
        <p:spPr>
          <a:xfrm>
            <a:off x="-228601" y="193975"/>
            <a:ext cx="6515101" cy="1325563"/>
          </a:xfrm>
        </p:spPr>
        <p:txBody>
          <a:bodyPr/>
          <a:lstStyle/>
          <a:p>
            <a:r>
              <a:rPr lang="en-US">
                <a:latin typeface="Avenir Book" panose="02000503020000020003" pitchFamily="2" charset="0"/>
              </a:rPr>
              <a:t>   </a:t>
            </a:r>
            <a:r>
              <a:rPr lang="en-US" b="1">
                <a:latin typeface="Arial" panose="020B0604020202020204" pitchFamily="34" charset="0"/>
                <a:cs typeface="Arial" panose="020B0604020202020204" pitchFamily="34" charset="0"/>
              </a:rPr>
              <a:t>The Climate Advocacy Lab</a:t>
            </a:r>
          </a:p>
        </p:txBody>
      </p:sp>
      <p:pic>
        <p:nvPicPr>
          <p:cNvPr id="6" name="Picture 5">
            <a:extLst>
              <a:ext uri="{FF2B5EF4-FFF2-40B4-BE49-F238E27FC236}">
                <a16:creationId xmlns:a16="http://schemas.microsoft.com/office/drawing/2014/main" id="{6F89C44D-1E0D-B74A-930F-E5BC81F644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3487888" y="1759310"/>
            <a:ext cx="3041693" cy="2883298"/>
          </a:xfrm>
          <a:prstGeom prst="rect">
            <a:avLst/>
          </a:prstGeom>
          <a:ln>
            <a:solidFill>
              <a:schemeClr val="accent2"/>
            </a:solidFill>
          </a:ln>
        </p:spPr>
      </p:pic>
      <p:pic>
        <p:nvPicPr>
          <p:cNvPr id="7" name="Picture 6">
            <a:extLst>
              <a:ext uri="{FF2B5EF4-FFF2-40B4-BE49-F238E27FC236}">
                <a16:creationId xmlns:a16="http://schemas.microsoft.com/office/drawing/2014/main" id="{80A76981-CAF0-0340-834E-DD7D1263C1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07744" y="1789252"/>
            <a:ext cx="2633359" cy="2883299"/>
          </a:xfrm>
          <a:prstGeom prst="rect">
            <a:avLst/>
          </a:prstGeom>
          <a:ln>
            <a:solidFill>
              <a:schemeClr val="accent2"/>
            </a:solidFill>
          </a:ln>
        </p:spPr>
      </p:pic>
      <p:pic>
        <p:nvPicPr>
          <p:cNvPr id="10" name="Picture 9">
            <a:extLst>
              <a:ext uri="{FF2B5EF4-FFF2-40B4-BE49-F238E27FC236}">
                <a16:creationId xmlns:a16="http://schemas.microsoft.com/office/drawing/2014/main" id="{F9979156-7F63-944C-9806-F7F0800905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33862" y="286281"/>
            <a:ext cx="806487" cy="964045"/>
          </a:xfrm>
          <a:prstGeom prst="rect">
            <a:avLst/>
          </a:prstGeom>
        </p:spPr>
      </p:pic>
      <p:pic>
        <p:nvPicPr>
          <p:cNvPr id="14" name="Picture 13">
            <a:extLst>
              <a:ext uri="{FF2B5EF4-FFF2-40B4-BE49-F238E27FC236}">
                <a16:creationId xmlns:a16="http://schemas.microsoft.com/office/drawing/2014/main" id="{1F68D8F2-C49A-CF43-9392-B3CFBCF94E0D}"/>
              </a:ext>
            </a:extLst>
          </p:cNvPr>
          <p:cNvPicPr>
            <a:picLocks noChangeAspect="1"/>
          </p:cNvPicPr>
          <p:nvPr/>
        </p:nvPicPr>
        <p:blipFill rotWithShape="1">
          <a:blip r:embed="rId6"/>
          <a:srcRect/>
          <a:stretch/>
        </p:blipFill>
        <p:spPr>
          <a:xfrm>
            <a:off x="283206" y="1774280"/>
            <a:ext cx="2866650" cy="2893441"/>
          </a:xfrm>
          <a:prstGeom prst="rect">
            <a:avLst/>
          </a:prstGeom>
          <a:ln>
            <a:solidFill>
              <a:schemeClr val="accent2"/>
            </a:solidFill>
          </a:ln>
        </p:spPr>
      </p:pic>
      <p:sp>
        <p:nvSpPr>
          <p:cNvPr id="15" name="Rectangle 14">
            <a:extLst>
              <a:ext uri="{FF2B5EF4-FFF2-40B4-BE49-F238E27FC236}">
                <a16:creationId xmlns:a16="http://schemas.microsoft.com/office/drawing/2014/main" id="{A481E067-51AB-5E42-9793-85F0E9000619}"/>
              </a:ext>
            </a:extLst>
          </p:cNvPr>
          <p:cNvSpPr/>
          <p:nvPr/>
        </p:nvSpPr>
        <p:spPr>
          <a:xfrm>
            <a:off x="283206" y="4667721"/>
            <a:ext cx="2861639" cy="442604"/>
          </a:xfrm>
          <a:prstGeom prst="rect">
            <a:avLst/>
          </a:prstGeom>
          <a:solidFill>
            <a:srgbClr val="6AAEB4"/>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6" tIns="60848" rIns="121696" bIns="6084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Our (awesome!) members</a:t>
            </a:r>
          </a:p>
        </p:txBody>
      </p:sp>
      <p:sp>
        <p:nvSpPr>
          <p:cNvPr id="16" name="Rectangle 15">
            <a:extLst>
              <a:ext uri="{FF2B5EF4-FFF2-40B4-BE49-F238E27FC236}">
                <a16:creationId xmlns:a16="http://schemas.microsoft.com/office/drawing/2014/main" id="{80F5F915-1FD8-5848-B6CC-327CE7D8D4F8}"/>
              </a:ext>
            </a:extLst>
          </p:cNvPr>
          <p:cNvSpPr/>
          <p:nvPr/>
        </p:nvSpPr>
        <p:spPr>
          <a:xfrm>
            <a:off x="3482875" y="4652750"/>
            <a:ext cx="3046703" cy="4426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6" tIns="60848" rIns="121696" bIns="6084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Workshops &amp; Webinars</a:t>
            </a:r>
          </a:p>
        </p:txBody>
      </p:sp>
      <p:sp>
        <p:nvSpPr>
          <p:cNvPr id="17" name="Rectangle 16">
            <a:extLst>
              <a:ext uri="{FF2B5EF4-FFF2-40B4-BE49-F238E27FC236}">
                <a16:creationId xmlns:a16="http://schemas.microsoft.com/office/drawing/2014/main" id="{2213E5B6-57D8-DC4E-BC0E-477C772474D3}"/>
              </a:ext>
            </a:extLst>
          </p:cNvPr>
          <p:cNvSpPr/>
          <p:nvPr/>
        </p:nvSpPr>
        <p:spPr>
          <a:xfrm>
            <a:off x="9407743" y="4667721"/>
            <a:ext cx="2633360" cy="4426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6" tIns="60848" rIns="121696" bIns="6084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Online platform</a:t>
            </a:r>
          </a:p>
        </p:txBody>
      </p:sp>
      <p:pic>
        <p:nvPicPr>
          <p:cNvPr id="18" name="Picture 17">
            <a:extLst>
              <a:ext uri="{FF2B5EF4-FFF2-40B4-BE49-F238E27FC236}">
                <a16:creationId xmlns:a16="http://schemas.microsoft.com/office/drawing/2014/main" id="{6906BD81-E078-1C46-8988-22F75C9705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30800" y="1762740"/>
            <a:ext cx="2118781" cy="2916520"/>
          </a:xfrm>
          <a:prstGeom prst="rect">
            <a:avLst/>
          </a:prstGeom>
          <a:ln>
            <a:solidFill>
              <a:schemeClr val="accent2"/>
            </a:solidFill>
          </a:ln>
        </p:spPr>
      </p:pic>
      <p:sp>
        <p:nvSpPr>
          <p:cNvPr id="19" name="Rectangle 18">
            <a:extLst>
              <a:ext uri="{FF2B5EF4-FFF2-40B4-BE49-F238E27FC236}">
                <a16:creationId xmlns:a16="http://schemas.microsoft.com/office/drawing/2014/main" id="{4A638EA7-8DD4-AB45-A5A4-FA065F3D11CA}"/>
              </a:ext>
            </a:extLst>
          </p:cNvPr>
          <p:cNvSpPr/>
          <p:nvPr/>
        </p:nvSpPr>
        <p:spPr>
          <a:xfrm>
            <a:off x="6930800" y="4679260"/>
            <a:ext cx="2118781" cy="433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6" tIns="60848" rIns="121696" bIns="6084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Research</a:t>
            </a:r>
          </a:p>
        </p:txBody>
      </p:sp>
      <p:sp>
        <p:nvSpPr>
          <p:cNvPr id="24" name="Content Placeholder 8">
            <a:extLst>
              <a:ext uri="{FF2B5EF4-FFF2-40B4-BE49-F238E27FC236}">
                <a16:creationId xmlns:a16="http://schemas.microsoft.com/office/drawing/2014/main" id="{91321BB0-5385-6F4A-B8EF-086B9D3DAB47}"/>
              </a:ext>
            </a:extLst>
          </p:cNvPr>
          <p:cNvSpPr txBox="1">
            <a:spLocks/>
          </p:cNvSpPr>
          <p:nvPr/>
        </p:nvSpPr>
        <p:spPr>
          <a:xfrm>
            <a:off x="350219" y="5851877"/>
            <a:ext cx="11625588" cy="394876"/>
          </a:xfrm>
          <a:prstGeom prst="rect">
            <a:avLst/>
          </a:prstGeom>
        </p:spPr>
        <p:txBody>
          <a:bodyPr>
            <a:noAutofit/>
          </a:bodyPr>
          <a:lstStyle>
            <a:lvl1pPr marL="228509" indent="-228509" algn="l" defTabSz="914014" rtl="0" eaLnBrk="1" latinLnBrk="0" hangingPunct="1">
              <a:lnSpc>
                <a:spcPct val="90000"/>
              </a:lnSpc>
              <a:spcBef>
                <a:spcPts val="1000"/>
              </a:spcBef>
              <a:buFont typeface="Arial"/>
              <a:buChar char="•"/>
              <a:defRPr sz="2000" b="0" i="0" kern="1200">
                <a:solidFill>
                  <a:schemeClr val="tx1"/>
                </a:solidFill>
                <a:latin typeface="Helvetica Neue Regular" panose="02000503000000020004" pitchFamily="2" charset="0"/>
                <a:ea typeface="+mn-ea"/>
                <a:cs typeface="+mn-cs"/>
              </a:defRPr>
            </a:lvl1pPr>
            <a:lvl2pPr marL="685526" indent="-228509" algn="l" defTabSz="914014" rtl="0" eaLnBrk="1" latinLnBrk="0" hangingPunct="1">
              <a:lnSpc>
                <a:spcPct val="90000"/>
              </a:lnSpc>
              <a:spcBef>
                <a:spcPts val="500"/>
              </a:spcBef>
              <a:buFont typeface="Arial"/>
              <a:buChar char="•"/>
              <a:defRPr sz="1900" b="0" i="0" kern="1200">
                <a:solidFill>
                  <a:schemeClr val="tx1"/>
                </a:solidFill>
                <a:latin typeface="Helvetica Neue Regular" panose="02000503000000020004" pitchFamily="2" charset="0"/>
                <a:ea typeface="+mn-ea"/>
                <a:cs typeface="+mn-cs"/>
              </a:defRPr>
            </a:lvl2pPr>
            <a:lvl3pPr marL="1142522" indent="-228509" algn="l" defTabSz="914014" rtl="0" eaLnBrk="1" latinLnBrk="0" hangingPunct="1">
              <a:lnSpc>
                <a:spcPct val="90000"/>
              </a:lnSpc>
              <a:spcBef>
                <a:spcPts val="500"/>
              </a:spcBef>
              <a:buFont typeface="Arial"/>
              <a:buChar char="•"/>
              <a:defRPr sz="1600" b="0" i="0" kern="1200">
                <a:solidFill>
                  <a:schemeClr val="tx1"/>
                </a:solidFill>
                <a:latin typeface="Helvetica Neue Regular" panose="02000503000000020004" pitchFamily="2" charset="0"/>
                <a:ea typeface="+mn-ea"/>
                <a:cs typeface="+mn-cs"/>
              </a:defRPr>
            </a:lvl3pPr>
            <a:lvl4pPr marL="1599520" indent="-228509" algn="l" defTabSz="914014" rtl="0" eaLnBrk="1" latinLnBrk="0" hangingPunct="1">
              <a:lnSpc>
                <a:spcPct val="90000"/>
              </a:lnSpc>
              <a:spcBef>
                <a:spcPts val="500"/>
              </a:spcBef>
              <a:buFont typeface="Arial"/>
              <a:buChar char="•"/>
              <a:defRPr sz="1500" b="0" i="0" kern="1200">
                <a:solidFill>
                  <a:schemeClr val="tx1"/>
                </a:solidFill>
                <a:latin typeface="Helvetica Neue Regular" panose="02000503000000020004" pitchFamily="2" charset="0"/>
                <a:ea typeface="+mn-ea"/>
                <a:cs typeface="+mn-cs"/>
              </a:defRPr>
            </a:lvl4pPr>
            <a:lvl5pPr marL="2056519" indent="-228509" algn="l" defTabSz="914014" rtl="0" eaLnBrk="1" latinLnBrk="0" hangingPunct="1">
              <a:lnSpc>
                <a:spcPct val="90000"/>
              </a:lnSpc>
              <a:spcBef>
                <a:spcPts val="500"/>
              </a:spcBef>
              <a:buFont typeface="Arial"/>
              <a:buChar char="•"/>
              <a:defRPr sz="1500" b="0" i="0" kern="1200">
                <a:solidFill>
                  <a:schemeClr val="tx1"/>
                </a:solidFill>
                <a:latin typeface="Helvetica Neue Regular" panose="02000503000000020004" pitchFamily="2" charset="0"/>
                <a:ea typeface="+mn-ea"/>
                <a:cs typeface="+mn-cs"/>
              </a:defRPr>
            </a:lvl5pPr>
            <a:lvl6pPr marL="2513534" indent="-228509" algn="l" defTabSz="91401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0542" indent="-228509" algn="l" defTabSz="91401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7549" indent="-228509" algn="l" defTabSz="91401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4566" indent="-228509" algn="l" defTabSz="914014"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marR="0" lvl="0" indent="0" algn="ctr" defTabSz="914014" rtl="0" eaLnBrk="1" fontAlgn="auto" latinLnBrk="0" hangingPunct="1">
              <a:lnSpc>
                <a:spcPct val="90000"/>
              </a:lnSpc>
              <a:spcBef>
                <a:spcPts val="1000"/>
              </a:spcBef>
              <a:spcAft>
                <a:spcPts val="0"/>
              </a:spcAft>
              <a:buClrTx/>
              <a:buSzTx/>
              <a:buFont typeface="Arial"/>
              <a:buNone/>
              <a:tabLst/>
              <a:defRPr/>
            </a:pPr>
            <a:r>
              <a:rPr kumimoji="0" lang="en-US" sz="2000" b="0" i="1" u="none" strike="noStrike" kern="1200" cap="none" spc="0" normalizeH="0" baseline="0" noProof="0">
                <a:ln>
                  <a:noFill/>
                </a:ln>
                <a:solidFill>
                  <a:prstClr val="black"/>
                </a:solidFill>
                <a:effectLst/>
                <a:uLnTx/>
                <a:uFillTx/>
                <a:latin typeface="Arial"/>
                <a:ea typeface="+mn-ea"/>
                <a:cs typeface="+mn-cs"/>
              </a:rPr>
              <a:t>Helping the climate community build grassroots power and win through evidence-based advocacy.</a:t>
            </a:r>
          </a:p>
        </p:txBody>
      </p:sp>
      <p:pic>
        <p:nvPicPr>
          <p:cNvPr id="20" name="Picture 19">
            <a:extLst>
              <a:ext uri="{FF2B5EF4-FFF2-40B4-BE49-F238E27FC236}">
                <a16:creationId xmlns:a16="http://schemas.microsoft.com/office/drawing/2014/main" id="{769A18C2-99DF-7F4F-8CD3-93822FA9EDF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3545" y="6521616"/>
            <a:ext cx="942065" cy="365125"/>
          </a:xfrm>
          <a:prstGeom prst="rect">
            <a:avLst/>
          </a:prstGeom>
        </p:spPr>
      </p:pic>
      <p:pic>
        <p:nvPicPr>
          <p:cNvPr id="22" name="Picture 21">
            <a:extLst>
              <a:ext uri="{FF2B5EF4-FFF2-40B4-BE49-F238E27FC236}">
                <a16:creationId xmlns:a16="http://schemas.microsoft.com/office/drawing/2014/main" id="{D910140D-3244-DB45-B22D-42E71801DA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39563" y="6504447"/>
            <a:ext cx="912737" cy="338230"/>
          </a:xfrm>
          <a:prstGeom prst="rect">
            <a:avLst/>
          </a:prstGeom>
        </p:spPr>
      </p:pic>
    </p:spTree>
    <p:extLst>
      <p:ext uri="{BB962C8B-B14F-4D97-AF65-F5344CB8AC3E}">
        <p14:creationId xmlns:p14="http://schemas.microsoft.com/office/powerpoint/2010/main" val="238616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262" name="Google Shape;262;p38"/>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sp>
        <p:nvSpPr>
          <p:cNvPr id="263" name="Google Shape;263;p38"/>
          <p:cNvSpPr txBox="1"/>
          <p:nvPr/>
        </p:nvSpPr>
        <p:spPr>
          <a:xfrm>
            <a:off x="2061883" y="6121434"/>
            <a:ext cx="8068235" cy="736676"/>
          </a:xfrm>
          <a:prstGeom prst="rect">
            <a:avLst/>
          </a:prstGeom>
          <a:solidFill>
            <a:srgbClr val="000000"/>
          </a:solidFill>
          <a:ln>
            <a:noFill/>
          </a:ln>
        </p:spPr>
        <p:txBody>
          <a:bodyPr spcFirstLastPara="1" wrap="square" lIns="80669" tIns="80669" rIns="80669" bIns="80669" anchor="t" anchorCtr="0">
            <a:noAutofit/>
          </a:bodyPr>
          <a:lstStyle/>
          <a:p>
            <a:pPr defTabSz="806867">
              <a:buClr>
                <a:srgbClr val="000000"/>
              </a:buClr>
              <a:buSzPts val="1100"/>
            </a:pPr>
            <a:r>
              <a:rPr lang="en" sz="2824" kern="0">
                <a:solidFill>
                  <a:srgbClr val="FFFFFF"/>
                </a:solidFill>
                <a:latin typeface="Impact"/>
                <a:ea typeface="Impact"/>
                <a:cs typeface="Impact"/>
                <a:sym typeface="Impact"/>
              </a:rPr>
              <a:t>Sejah Farms, St. Croix, Virgin Islands</a:t>
            </a:r>
            <a:endParaRPr sz="2824" kern="0">
              <a:solidFill>
                <a:srgbClr val="FFFFFF"/>
              </a:solidFill>
              <a:latin typeface="Impact"/>
              <a:ea typeface="Impact"/>
              <a:cs typeface="Impact"/>
              <a:sym typeface="Impact"/>
            </a:endParaRPr>
          </a:p>
          <a:p>
            <a:pPr defTabSz="806867">
              <a:buClr>
                <a:srgbClr val="000000"/>
              </a:buClr>
            </a:pPr>
            <a:endParaRPr sz="2824" kern="0">
              <a:solidFill>
                <a:srgbClr val="FFFFFF"/>
              </a:solidFill>
              <a:latin typeface="Impact"/>
              <a:ea typeface="Impact"/>
              <a:cs typeface="Impact"/>
              <a:sym typeface="Impact"/>
            </a:endParaRPr>
          </a:p>
        </p:txBody>
      </p:sp>
      <p:sp>
        <p:nvSpPr>
          <p:cNvPr id="264" name="Google Shape;264;p38"/>
          <p:cNvSpPr/>
          <p:nvPr/>
        </p:nvSpPr>
        <p:spPr>
          <a:xfrm>
            <a:off x="8681361" y="6250875"/>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65" name="Google Shape;265;p38"/>
          <p:cNvSpPr/>
          <p:nvPr/>
        </p:nvSpPr>
        <p:spPr>
          <a:xfrm>
            <a:off x="8672890" y="6591552"/>
            <a:ext cx="2063647"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66" name="Google Shape;266;p38"/>
          <p:cNvSpPr/>
          <p:nvPr/>
        </p:nvSpPr>
        <p:spPr>
          <a:xfrm rot="5400000">
            <a:off x="8615324" y="6314136"/>
            <a:ext cx="466412" cy="351265"/>
          </a:xfrm>
          <a:prstGeom prst="triangle">
            <a:avLst>
              <a:gd name="adj" fmla="val 50000"/>
            </a:avLst>
          </a:prstGeom>
          <a:solidFill>
            <a:srgbClr val="000000"/>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67" name="Google Shape;267;p38"/>
          <p:cNvSpPr/>
          <p:nvPr/>
        </p:nvSpPr>
        <p:spPr>
          <a:xfrm>
            <a:off x="8314743" y="6314140"/>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pic>
        <p:nvPicPr>
          <p:cNvPr id="268" name="Google Shape;268;p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361257"/>
            <a:ext cx="8068235" cy="5378824"/>
          </a:xfrm>
          <a:prstGeom prst="rect">
            <a:avLst/>
          </a:prstGeom>
          <a:noFill/>
          <a:ln>
            <a:noFill/>
          </a:ln>
        </p:spPr>
      </p:pic>
    </p:spTree>
    <p:extLst>
      <p:ext uri="{BB962C8B-B14F-4D97-AF65-F5344CB8AC3E}">
        <p14:creationId xmlns:p14="http://schemas.microsoft.com/office/powerpoint/2010/main" val="3111905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274" name="Google Shape;274;p39"/>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sp>
        <p:nvSpPr>
          <p:cNvPr id="275" name="Google Shape;275;p39"/>
          <p:cNvSpPr txBox="1"/>
          <p:nvPr/>
        </p:nvSpPr>
        <p:spPr>
          <a:xfrm>
            <a:off x="2061883" y="6121434"/>
            <a:ext cx="8068235" cy="736676"/>
          </a:xfrm>
          <a:prstGeom prst="rect">
            <a:avLst/>
          </a:prstGeom>
          <a:solidFill>
            <a:srgbClr val="000000"/>
          </a:solidFill>
          <a:ln>
            <a:noFill/>
          </a:ln>
        </p:spPr>
        <p:txBody>
          <a:bodyPr spcFirstLastPara="1" wrap="square" lIns="80669" tIns="80669" rIns="80669" bIns="80669" anchor="t" anchorCtr="0">
            <a:noAutofit/>
          </a:bodyPr>
          <a:lstStyle/>
          <a:p>
            <a:pPr defTabSz="806867">
              <a:buClr>
                <a:srgbClr val="000000"/>
              </a:buClr>
            </a:pPr>
            <a:r>
              <a:rPr lang="en" sz="2647" kern="0">
                <a:solidFill>
                  <a:srgbClr val="FFFFFF"/>
                </a:solidFill>
                <a:latin typeface="Impact"/>
                <a:ea typeface="Impact"/>
                <a:cs typeface="Impact"/>
                <a:sym typeface="Impact"/>
              </a:rPr>
              <a:t>Finca Conciencia, Monte Carmelo, Vieques</a:t>
            </a:r>
            <a:endParaRPr sz="2647" kern="0">
              <a:solidFill>
                <a:srgbClr val="FFFFFF"/>
              </a:solidFill>
              <a:latin typeface="Impact"/>
              <a:ea typeface="Impact"/>
              <a:cs typeface="Impact"/>
              <a:sym typeface="Impact"/>
            </a:endParaRPr>
          </a:p>
        </p:txBody>
      </p:sp>
      <p:sp>
        <p:nvSpPr>
          <p:cNvPr id="276" name="Google Shape;276;p39"/>
          <p:cNvSpPr/>
          <p:nvPr/>
        </p:nvSpPr>
        <p:spPr>
          <a:xfrm>
            <a:off x="8681361" y="6250875"/>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77" name="Google Shape;277;p39"/>
          <p:cNvSpPr/>
          <p:nvPr/>
        </p:nvSpPr>
        <p:spPr>
          <a:xfrm>
            <a:off x="8672890" y="6591552"/>
            <a:ext cx="2063647"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78" name="Google Shape;278;p39"/>
          <p:cNvSpPr/>
          <p:nvPr/>
        </p:nvSpPr>
        <p:spPr>
          <a:xfrm rot="5400000">
            <a:off x="8615324" y="6314136"/>
            <a:ext cx="466412" cy="351265"/>
          </a:xfrm>
          <a:prstGeom prst="triangle">
            <a:avLst>
              <a:gd name="adj" fmla="val 50000"/>
            </a:avLst>
          </a:prstGeom>
          <a:solidFill>
            <a:srgbClr val="000000"/>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79" name="Google Shape;279;p39"/>
          <p:cNvSpPr/>
          <p:nvPr/>
        </p:nvSpPr>
        <p:spPr>
          <a:xfrm>
            <a:off x="8314743" y="6314140"/>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pic>
        <p:nvPicPr>
          <p:cNvPr id="280" name="Google Shape;280;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403412"/>
            <a:ext cx="8068235" cy="5378824"/>
          </a:xfrm>
          <a:prstGeom prst="rect">
            <a:avLst/>
          </a:prstGeom>
          <a:noFill/>
          <a:ln>
            <a:noFill/>
          </a:ln>
        </p:spPr>
      </p:pic>
    </p:spTree>
    <p:extLst>
      <p:ext uri="{BB962C8B-B14F-4D97-AF65-F5344CB8AC3E}">
        <p14:creationId xmlns:p14="http://schemas.microsoft.com/office/powerpoint/2010/main" val="2770501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0"/>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286" name="Google Shape;286;p40"/>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sp>
        <p:nvSpPr>
          <p:cNvPr id="287" name="Google Shape;287;p40"/>
          <p:cNvSpPr txBox="1"/>
          <p:nvPr/>
        </p:nvSpPr>
        <p:spPr>
          <a:xfrm>
            <a:off x="2061883" y="6121434"/>
            <a:ext cx="8068235" cy="736676"/>
          </a:xfrm>
          <a:prstGeom prst="rect">
            <a:avLst/>
          </a:prstGeom>
          <a:solidFill>
            <a:srgbClr val="000000"/>
          </a:solidFill>
          <a:ln>
            <a:noFill/>
          </a:ln>
        </p:spPr>
        <p:txBody>
          <a:bodyPr spcFirstLastPara="1" wrap="square" lIns="80669" tIns="80669" rIns="80669" bIns="80669" anchor="t" anchorCtr="0">
            <a:noAutofit/>
          </a:bodyPr>
          <a:lstStyle/>
          <a:p>
            <a:pPr defTabSz="806867">
              <a:buClr>
                <a:srgbClr val="000000"/>
              </a:buClr>
              <a:buSzPts val="1100"/>
            </a:pPr>
            <a:r>
              <a:rPr lang="en" sz="2647" kern="0">
                <a:solidFill>
                  <a:srgbClr val="FFFFFF"/>
                </a:solidFill>
                <a:latin typeface="Impact"/>
                <a:ea typeface="Impact"/>
                <a:cs typeface="Impact"/>
                <a:sym typeface="Impact"/>
              </a:rPr>
              <a:t>Finca Conciencia, Monte Carmelo, Vieques</a:t>
            </a:r>
            <a:endParaRPr sz="2647" kern="0">
              <a:solidFill>
                <a:srgbClr val="FFFFFF"/>
              </a:solidFill>
              <a:latin typeface="Impact"/>
              <a:ea typeface="Impact"/>
              <a:cs typeface="Impact"/>
              <a:sym typeface="Impact"/>
            </a:endParaRPr>
          </a:p>
          <a:p>
            <a:pPr defTabSz="806867">
              <a:buClr>
                <a:srgbClr val="000000"/>
              </a:buClr>
            </a:pPr>
            <a:endParaRPr sz="2824" kern="0">
              <a:solidFill>
                <a:srgbClr val="FFFFFF"/>
              </a:solidFill>
              <a:latin typeface="Impact"/>
              <a:ea typeface="Impact"/>
              <a:cs typeface="Impact"/>
              <a:sym typeface="Impact"/>
            </a:endParaRPr>
          </a:p>
        </p:txBody>
      </p:sp>
      <p:sp>
        <p:nvSpPr>
          <p:cNvPr id="288" name="Google Shape;288;p40"/>
          <p:cNvSpPr/>
          <p:nvPr/>
        </p:nvSpPr>
        <p:spPr>
          <a:xfrm>
            <a:off x="8681361" y="6250875"/>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89" name="Google Shape;289;p40"/>
          <p:cNvSpPr/>
          <p:nvPr/>
        </p:nvSpPr>
        <p:spPr>
          <a:xfrm>
            <a:off x="8672890" y="6591552"/>
            <a:ext cx="2063647"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90" name="Google Shape;290;p40"/>
          <p:cNvSpPr/>
          <p:nvPr/>
        </p:nvSpPr>
        <p:spPr>
          <a:xfrm rot="5400000">
            <a:off x="8615324" y="6314136"/>
            <a:ext cx="466412" cy="351265"/>
          </a:xfrm>
          <a:prstGeom prst="triangle">
            <a:avLst>
              <a:gd name="adj" fmla="val 50000"/>
            </a:avLst>
          </a:prstGeom>
          <a:solidFill>
            <a:srgbClr val="000000"/>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291" name="Google Shape;291;p40"/>
          <p:cNvSpPr/>
          <p:nvPr/>
        </p:nvSpPr>
        <p:spPr>
          <a:xfrm>
            <a:off x="8314743" y="6314140"/>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pic>
        <p:nvPicPr>
          <p:cNvPr id="292" name="Google Shape;292;p4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424301"/>
            <a:ext cx="8068235" cy="5378824"/>
          </a:xfrm>
          <a:prstGeom prst="rect">
            <a:avLst/>
          </a:prstGeom>
          <a:noFill/>
          <a:ln>
            <a:noFill/>
          </a:ln>
        </p:spPr>
      </p:pic>
    </p:spTree>
    <p:extLst>
      <p:ext uri="{BB962C8B-B14F-4D97-AF65-F5344CB8AC3E}">
        <p14:creationId xmlns:p14="http://schemas.microsoft.com/office/powerpoint/2010/main" val="4287664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298" name="Google Shape;298;p41"/>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sp>
        <p:nvSpPr>
          <p:cNvPr id="299" name="Google Shape;299;p41"/>
          <p:cNvSpPr txBox="1"/>
          <p:nvPr/>
        </p:nvSpPr>
        <p:spPr>
          <a:xfrm>
            <a:off x="2061883" y="6121434"/>
            <a:ext cx="8068235" cy="736676"/>
          </a:xfrm>
          <a:prstGeom prst="rect">
            <a:avLst/>
          </a:prstGeom>
          <a:solidFill>
            <a:srgbClr val="000000"/>
          </a:solidFill>
          <a:ln>
            <a:noFill/>
          </a:ln>
        </p:spPr>
        <p:txBody>
          <a:bodyPr spcFirstLastPara="1" wrap="square" lIns="80669" tIns="80669" rIns="80669" bIns="80669" anchor="t" anchorCtr="0">
            <a:noAutofit/>
          </a:bodyPr>
          <a:lstStyle/>
          <a:p>
            <a:pPr defTabSz="806867">
              <a:buClr>
                <a:srgbClr val="000000"/>
              </a:buClr>
            </a:pPr>
            <a:r>
              <a:rPr lang="en" sz="2647" kern="0">
                <a:solidFill>
                  <a:srgbClr val="FFFFFF"/>
                </a:solidFill>
                <a:latin typeface="Impact"/>
                <a:ea typeface="Impact"/>
                <a:cs typeface="Impact"/>
                <a:sym typeface="Impact"/>
              </a:rPr>
              <a:t>Huerto Comunitario El Panal, Vieques</a:t>
            </a:r>
            <a:endParaRPr sz="2647" kern="0">
              <a:solidFill>
                <a:srgbClr val="FFFFFF"/>
              </a:solidFill>
              <a:latin typeface="Impact"/>
              <a:ea typeface="Impact"/>
              <a:cs typeface="Impact"/>
              <a:sym typeface="Impact"/>
            </a:endParaRPr>
          </a:p>
        </p:txBody>
      </p:sp>
      <p:sp>
        <p:nvSpPr>
          <p:cNvPr id="300" name="Google Shape;300;p41"/>
          <p:cNvSpPr/>
          <p:nvPr/>
        </p:nvSpPr>
        <p:spPr>
          <a:xfrm>
            <a:off x="8681361" y="6250875"/>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01" name="Google Shape;301;p41"/>
          <p:cNvSpPr/>
          <p:nvPr/>
        </p:nvSpPr>
        <p:spPr>
          <a:xfrm>
            <a:off x="8672890" y="6591552"/>
            <a:ext cx="2063647"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02" name="Google Shape;302;p41"/>
          <p:cNvSpPr/>
          <p:nvPr/>
        </p:nvSpPr>
        <p:spPr>
          <a:xfrm rot="5400000">
            <a:off x="8615324" y="6314136"/>
            <a:ext cx="466412" cy="351265"/>
          </a:xfrm>
          <a:prstGeom prst="triangle">
            <a:avLst>
              <a:gd name="adj" fmla="val 50000"/>
            </a:avLst>
          </a:prstGeom>
          <a:solidFill>
            <a:srgbClr val="000000"/>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03" name="Google Shape;303;p41"/>
          <p:cNvSpPr/>
          <p:nvPr/>
        </p:nvSpPr>
        <p:spPr>
          <a:xfrm>
            <a:off x="8314743" y="6314140"/>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pic>
        <p:nvPicPr>
          <p:cNvPr id="304" name="Google Shape;304;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438639"/>
            <a:ext cx="8068235" cy="5378824"/>
          </a:xfrm>
          <a:prstGeom prst="rect">
            <a:avLst/>
          </a:prstGeom>
          <a:noFill/>
          <a:ln>
            <a:noFill/>
          </a:ln>
        </p:spPr>
      </p:pic>
    </p:spTree>
    <p:extLst>
      <p:ext uri="{BB962C8B-B14F-4D97-AF65-F5344CB8AC3E}">
        <p14:creationId xmlns:p14="http://schemas.microsoft.com/office/powerpoint/2010/main" val="1692158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310" name="Google Shape;310;p42"/>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sp>
        <p:nvSpPr>
          <p:cNvPr id="311" name="Google Shape;311;p42"/>
          <p:cNvSpPr txBox="1"/>
          <p:nvPr/>
        </p:nvSpPr>
        <p:spPr>
          <a:xfrm>
            <a:off x="2061883" y="6121434"/>
            <a:ext cx="8068235" cy="736676"/>
          </a:xfrm>
          <a:prstGeom prst="rect">
            <a:avLst/>
          </a:prstGeom>
          <a:solidFill>
            <a:srgbClr val="000000"/>
          </a:solidFill>
          <a:ln>
            <a:noFill/>
          </a:ln>
        </p:spPr>
        <p:txBody>
          <a:bodyPr spcFirstLastPara="1" wrap="square" lIns="80669" tIns="80669" rIns="80669" bIns="80669" anchor="t" anchorCtr="0">
            <a:noAutofit/>
          </a:bodyPr>
          <a:lstStyle/>
          <a:p>
            <a:pPr defTabSz="806867">
              <a:buClr>
                <a:srgbClr val="000000"/>
              </a:buClr>
            </a:pPr>
            <a:r>
              <a:rPr lang="en" sz="2647" kern="0">
                <a:solidFill>
                  <a:srgbClr val="FFFFFF"/>
                </a:solidFill>
                <a:latin typeface="Impact"/>
                <a:ea typeface="Impact"/>
                <a:cs typeface="Impact"/>
                <a:sym typeface="Impact"/>
              </a:rPr>
              <a:t>Huerto Comunitario El Panal, Vieques</a:t>
            </a:r>
            <a:endParaRPr sz="2647" kern="0">
              <a:solidFill>
                <a:srgbClr val="FFFFFF"/>
              </a:solidFill>
              <a:latin typeface="Impact"/>
              <a:ea typeface="Impact"/>
              <a:cs typeface="Impact"/>
              <a:sym typeface="Impact"/>
            </a:endParaRPr>
          </a:p>
        </p:txBody>
      </p:sp>
      <p:sp>
        <p:nvSpPr>
          <p:cNvPr id="312" name="Google Shape;312;p42"/>
          <p:cNvSpPr/>
          <p:nvPr/>
        </p:nvSpPr>
        <p:spPr>
          <a:xfrm>
            <a:off x="8681361" y="6250875"/>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13" name="Google Shape;313;p42"/>
          <p:cNvSpPr/>
          <p:nvPr/>
        </p:nvSpPr>
        <p:spPr>
          <a:xfrm>
            <a:off x="8672890" y="6591552"/>
            <a:ext cx="2063647"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14" name="Google Shape;314;p42"/>
          <p:cNvSpPr/>
          <p:nvPr/>
        </p:nvSpPr>
        <p:spPr>
          <a:xfrm rot="5400000">
            <a:off x="8615324" y="6314136"/>
            <a:ext cx="466412" cy="351265"/>
          </a:xfrm>
          <a:prstGeom prst="triangle">
            <a:avLst>
              <a:gd name="adj" fmla="val 50000"/>
            </a:avLst>
          </a:prstGeom>
          <a:solidFill>
            <a:srgbClr val="000000"/>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15" name="Google Shape;315;p42"/>
          <p:cNvSpPr/>
          <p:nvPr/>
        </p:nvSpPr>
        <p:spPr>
          <a:xfrm>
            <a:off x="8314743" y="6314140"/>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pic>
        <p:nvPicPr>
          <p:cNvPr id="316" name="Google Shape;316;p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349092"/>
            <a:ext cx="8068238" cy="5381451"/>
          </a:xfrm>
          <a:prstGeom prst="rect">
            <a:avLst/>
          </a:prstGeom>
          <a:noFill/>
          <a:ln>
            <a:noFill/>
          </a:ln>
        </p:spPr>
      </p:pic>
    </p:spTree>
    <p:extLst>
      <p:ext uri="{BB962C8B-B14F-4D97-AF65-F5344CB8AC3E}">
        <p14:creationId xmlns:p14="http://schemas.microsoft.com/office/powerpoint/2010/main" val="1419375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3"/>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322" name="Google Shape;322;p43"/>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sp>
        <p:nvSpPr>
          <p:cNvPr id="323" name="Google Shape;323;p43"/>
          <p:cNvSpPr txBox="1"/>
          <p:nvPr/>
        </p:nvSpPr>
        <p:spPr>
          <a:xfrm>
            <a:off x="2061883" y="6121434"/>
            <a:ext cx="8068235" cy="736676"/>
          </a:xfrm>
          <a:prstGeom prst="rect">
            <a:avLst/>
          </a:prstGeom>
          <a:solidFill>
            <a:srgbClr val="000000"/>
          </a:solidFill>
          <a:ln>
            <a:noFill/>
          </a:ln>
        </p:spPr>
        <p:txBody>
          <a:bodyPr spcFirstLastPara="1" wrap="square" lIns="80669" tIns="80669" rIns="80669" bIns="80669" anchor="t" anchorCtr="0">
            <a:noAutofit/>
          </a:bodyPr>
          <a:lstStyle/>
          <a:p>
            <a:pPr defTabSz="806867">
              <a:buClr>
                <a:srgbClr val="000000"/>
              </a:buClr>
              <a:buSzPts val="1100"/>
            </a:pPr>
            <a:r>
              <a:rPr lang="en" sz="2647" kern="0">
                <a:solidFill>
                  <a:srgbClr val="FFFFFF"/>
                </a:solidFill>
                <a:latin typeface="Impact"/>
                <a:ea typeface="Impact"/>
                <a:cs typeface="Impact"/>
                <a:sym typeface="Impact"/>
              </a:rPr>
              <a:t>Finca Conciencia, Monte Carmelo, Vieques</a:t>
            </a:r>
            <a:endParaRPr sz="2647" kern="0">
              <a:solidFill>
                <a:srgbClr val="FFFFFF"/>
              </a:solidFill>
              <a:latin typeface="Impact"/>
              <a:ea typeface="Impact"/>
              <a:cs typeface="Impact"/>
              <a:sym typeface="Impact"/>
            </a:endParaRPr>
          </a:p>
          <a:p>
            <a:pPr defTabSz="806867">
              <a:buClr>
                <a:srgbClr val="000000"/>
              </a:buClr>
            </a:pPr>
            <a:endParaRPr sz="2824" kern="0">
              <a:solidFill>
                <a:srgbClr val="FFFFFF"/>
              </a:solidFill>
              <a:latin typeface="Impact"/>
              <a:ea typeface="Impact"/>
              <a:cs typeface="Impact"/>
              <a:sym typeface="Impact"/>
            </a:endParaRPr>
          </a:p>
        </p:txBody>
      </p:sp>
      <p:sp>
        <p:nvSpPr>
          <p:cNvPr id="324" name="Google Shape;324;p43"/>
          <p:cNvSpPr/>
          <p:nvPr/>
        </p:nvSpPr>
        <p:spPr>
          <a:xfrm>
            <a:off x="8681361" y="6250875"/>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25" name="Google Shape;325;p43"/>
          <p:cNvSpPr/>
          <p:nvPr/>
        </p:nvSpPr>
        <p:spPr>
          <a:xfrm>
            <a:off x="8672890" y="6591552"/>
            <a:ext cx="2063647"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26" name="Google Shape;326;p43"/>
          <p:cNvSpPr/>
          <p:nvPr/>
        </p:nvSpPr>
        <p:spPr>
          <a:xfrm rot="5400000">
            <a:off x="8615324" y="6314136"/>
            <a:ext cx="466412" cy="351265"/>
          </a:xfrm>
          <a:prstGeom prst="triangle">
            <a:avLst>
              <a:gd name="adj" fmla="val 50000"/>
            </a:avLst>
          </a:prstGeom>
          <a:solidFill>
            <a:srgbClr val="000000"/>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27" name="Google Shape;327;p43"/>
          <p:cNvSpPr/>
          <p:nvPr/>
        </p:nvSpPr>
        <p:spPr>
          <a:xfrm>
            <a:off x="8314743" y="6314140"/>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pic>
        <p:nvPicPr>
          <p:cNvPr id="328" name="Google Shape;328;p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437493"/>
            <a:ext cx="8068238" cy="5381464"/>
          </a:xfrm>
          <a:prstGeom prst="rect">
            <a:avLst/>
          </a:prstGeom>
          <a:noFill/>
          <a:ln>
            <a:noFill/>
          </a:ln>
        </p:spPr>
      </p:pic>
    </p:spTree>
    <p:extLst>
      <p:ext uri="{BB962C8B-B14F-4D97-AF65-F5344CB8AC3E}">
        <p14:creationId xmlns:p14="http://schemas.microsoft.com/office/powerpoint/2010/main" val="2345511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4"/>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334" name="Google Shape;334;p44"/>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sp>
        <p:nvSpPr>
          <p:cNvPr id="335" name="Google Shape;335;p44"/>
          <p:cNvSpPr txBox="1"/>
          <p:nvPr/>
        </p:nvSpPr>
        <p:spPr>
          <a:xfrm>
            <a:off x="2061883" y="6121434"/>
            <a:ext cx="8068235" cy="736676"/>
          </a:xfrm>
          <a:prstGeom prst="rect">
            <a:avLst/>
          </a:prstGeom>
          <a:solidFill>
            <a:srgbClr val="000000"/>
          </a:solidFill>
          <a:ln>
            <a:noFill/>
          </a:ln>
        </p:spPr>
        <p:txBody>
          <a:bodyPr spcFirstLastPara="1" wrap="square" lIns="80669" tIns="80669" rIns="80669" bIns="80669" anchor="t" anchorCtr="0">
            <a:noAutofit/>
          </a:bodyPr>
          <a:lstStyle/>
          <a:p>
            <a:pPr defTabSz="806867">
              <a:buClr>
                <a:srgbClr val="000000"/>
              </a:buClr>
              <a:buSzPts val="1100"/>
            </a:pPr>
            <a:r>
              <a:rPr lang="en" sz="3177" kern="0">
                <a:solidFill>
                  <a:srgbClr val="FFFFFF"/>
                </a:solidFill>
                <a:latin typeface="Impact"/>
                <a:ea typeface="Impact"/>
                <a:cs typeface="Impact"/>
                <a:sym typeface="Impact"/>
              </a:rPr>
              <a:t>Finca La Jungla, Pellejas 1, Orocovis</a:t>
            </a:r>
            <a:endParaRPr sz="3177" kern="0">
              <a:solidFill>
                <a:srgbClr val="FFFFFF"/>
              </a:solidFill>
              <a:latin typeface="Impact"/>
              <a:ea typeface="Impact"/>
              <a:cs typeface="Impact"/>
              <a:sym typeface="Impact"/>
            </a:endParaRPr>
          </a:p>
          <a:p>
            <a:pPr defTabSz="806867">
              <a:buClr>
                <a:srgbClr val="000000"/>
              </a:buClr>
            </a:pPr>
            <a:endParaRPr sz="2824" kern="0">
              <a:solidFill>
                <a:srgbClr val="FFFFFF"/>
              </a:solidFill>
              <a:latin typeface="Impact"/>
              <a:ea typeface="Impact"/>
              <a:cs typeface="Impact"/>
              <a:sym typeface="Impact"/>
            </a:endParaRPr>
          </a:p>
        </p:txBody>
      </p:sp>
      <p:sp>
        <p:nvSpPr>
          <p:cNvPr id="336" name="Google Shape;336;p44"/>
          <p:cNvSpPr/>
          <p:nvPr/>
        </p:nvSpPr>
        <p:spPr>
          <a:xfrm>
            <a:off x="8681361" y="6250875"/>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37" name="Google Shape;337;p44"/>
          <p:cNvSpPr/>
          <p:nvPr/>
        </p:nvSpPr>
        <p:spPr>
          <a:xfrm>
            <a:off x="8672890" y="6591552"/>
            <a:ext cx="2063647"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38" name="Google Shape;338;p44"/>
          <p:cNvSpPr/>
          <p:nvPr/>
        </p:nvSpPr>
        <p:spPr>
          <a:xfrm rot="5400000">
            <a:off x="8615324" y="6314136"/>
            <a:ext cx="466412" cy="351265"/>
          </a:xfrm>
          <a:prstGeom prst="triangle">
            <a:avLst>
              <a:gd name="adj" fmla="val 50000"/>
            </a:avLst>
          </a:prstGeom>
          <a:solidFill>
            <a:srgbClr val="000000"/>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39" name="Google Shape;339;p44"/>
          <p:cNvSpPr/>
          <p:nvPr/>
        </p:nvSpPr>
        <p:spPr>
          <a:xfrm>
            <a:off x="8314743" y="6314140"/>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pic>
        <p:nvPicPr>
          <p:cNvPr id="340" name="Google Shape;340;p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448584"/>
            <a:ext cx="8068238" cy="5377511"/>
          </a:xfrm>
          <a:prstGeom prst="rect">
            <a:avLst/>
          </a:prstGeom>
          <a:noFill/>
          <a:ln>
            <a:noFill/>
          </a:ln>
        </p:spPr>
      </p:pic>
    </p:spTree>
    <p:extLst>
      <p:ext uri="{BB962C8B-B14F-4D97-AF65-F5344CB8AC3E}">
        <p14:creationId xmlns:p14="http://schemas.microsoft.com/office/powerpoint/2010/main" val="1205505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5"/>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346" name="Google Shape;346;p45"/>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sp>
        <p:nvSpPr>
          <p:cNvPr id="347" name="Google Shape;347;p45"/>
          <p:cNvSpPr txBox="1"/>
          <p:nvPr/>
        </p:nvSpPr>
        <p:spPr>
          <a:xfrm>
            <a:off x="2061883" y="6121434"/>
            <a:ext cx="8068235" cy="736676"/>
          </a:xfrm>
          <a:prstGeom prst="rect">
            <a:avLst/>
          </a:prstGeom>
          <a:solidFill>
            <a:srgbClr val="000000"/>
          </a:solidFill>
          <a:ln>
            <a:noFill/>
          </a:ln>
        </p:spPr>
        <p:txBody>
          <a:bodyPr spcFirstLastPara="1" wrap="square" lIns="80669" tIns="80669" rIns="80669" bIns="80669" anchor="t" anchorCtr="0">
            <a:noAutofit/>
          </a:bodyPr>
          <a:lstStyle/>
          <a:p>
            <a:pPr defTabSz="806867">
              <a:buClr>
                <a:srgbClr val="000000"/>
              </a:buClr>
            </a:pPr>
            <a:r>
              <a:rPr lang="en" sz="2824" kern="0">
                <a:solidFill>
                  <a:srgbClr val="FFFFFF"/>
                </a:solidFill>
                <a:latin typeface="Impact"/>
                <a:ea typeface="Impact"/>
                <a:cs typeface="Impact"/>
                <a:sym typeface="Impact"/>
              </a:rPr>
              <a:t>Finca 5 Elementos, Guadiana, Naranjito</a:t>
            </a:r>
            <a:endParaRPr sz="2824" kern="0">
              <a:solidFill>
                <a:srgbClr val="FFFFFF"/>
              </a:solidFill>
              <a:latin typeface="Impact"/>
              <a:ea typeface="Impact"/>
              <a:cs typeface="Impact"/>
              <a:sym typeface="Impact"/>
            </a:endParaRPr>
          </a:p>
        </p:txBody>
      </p:sp>
      <p:sp>
        <p:nvSpPr>
          <p:cNvPr id="348" name="Google Shape;348;p45"/>
          <p:cNvSpPr/>
          <p:nvPr/>
        </p:nvSpPr>
        <p:spPr>
          <a:xfrm>
            <a:off x="8681361" y="6250875"/>
            <a:ext cx="2181176"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49" name="Google Shape;349;p45"/>
          <p:cNvSpPr/>
          <p:nvPr/>
        </p:nvSpPr>
        <p:spPr>
          <a:xfrm>
            <a:off x="8672890" y="6591552"/>
            <a:ext cx="2063647" cy="141088"/>
          </a:xfrm>
          <a:prstGeom prst="rect">
            <a:avLst/>
          </a:prstGeom>
          <a:solidFill>
            <a:srgbClr val="FFFFFF"/>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50" name="Google Shape;350;p45"/>
          <p:cNvSpPr/>
          <p:nvPr/>
        </p:nvSpPr>
        <p:spPr>
          <a:xfrm rot="5400000">
            <a:off x="8615324" y="6314136"/>
            <a:ext cx="466412" cy="351265"/>
          </a:xfrm>
          <a:prstGeom prst="triangle">
            <a:avLst>
              <a:gd name="adj" fmla="val 50000"/>
            </a:avLst>
          </a:prstGeom>
          <a:solidFill>
            <a:srgbClr val="000000"/>
          </a:solidFill>
          <a:ln>
            <a:noFill/>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sp>
        <p:nvSpPr>
          <p:cNvPr id="351" name="Google Shape;351;p45"/>
          <p:cNvSpPr/>
          <p:nvPr/>
        </p:nvSpPr>
        <p:spPr>
          <a:xfrm>
            <a:off x="8314743" y="6314140"/>
            <a:ext cx="358147" cy="351265"/>
          </a:xfrm>
          <a:prstGeom prst="star5">
            <a:avLst>
              <a:gd name="adj" fmla="val 19098"/>
              <a:gd name="hf" fmla="val 105146"/>
              <a:gd name="vf" fmla="val 110557"/>
            </a:avLst>
          </a:prstGeom>
          <a:solidFill>
            <a:srgbClr val="FFFFFF"/>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latin typeface="Arial"/>
              <a:cs typeface="Arial"/>
              <a:sym typeface="Arial"/>
            </a:endParaRPr>
          </a:p>
        </p:txBody>
      </p:sp>
      <p:pic>
        <p:nvPicPr>
          <p:cNvPr id="352" name="Google Shape;352;p4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61883" y="329223"/>
            <a:ext cx="8068238" cy="5377511"/>
          </a:xfrm>
          <a:prstGeom prst="rect">
            <a:avLst/>
          </a:prstGeom>
          <a:noFill/>
          <a:ln>
            <a:noFill/>
          </a:ln>
        </p:spPr>
      </p:pic>
    </p:spTree>
    <p:extLst>
      <p:ext uri="{BB962C8B-B14F-4D97-AF65-F5344CB8AC3E}">
        <p14:creationId xmlns:p14="http://schemas.microsoft.com/office/powerpoint/2010/main" val="1682002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D2FADC-4417-D841-8E3B-7E953146C78C}"/>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Black Dirt Farm Collective (BDFC)</a:t>
            </a:r>
          </a:p>
        </p:txBody>
      </p:sp>
      <p:cxnSp>
        <p:nvCxnSpPr>
          <p:cNvPr id="5125"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swimming in a body of water&#10;&#10;Description automatically generated">
            <a:extLst>
              <a:ext uri="{FF2B5EF4-FFF2-40B4-BE49-F238E27FC236}">
                <a16:creationId xmlns:a16="http://schemas.microsoft.com/office/drawing/2014/main" id="{E4DDC1CD-8E2E-1348-ABF0-6A9D75B03C2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94434" y="2426818"/>
            <a:ext cx="5330182" cy="3997637"/>
          </a:xfrm>
          <a:prstGeom prst="rect">
            <a:avLst/>
          </a:prstGeom>
        </p:spPr>
      </p:pic>
      <p:cxnSp>
        <p:nvCxnSpPr>
          <p:cNvPr id="5126"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AEE83908-D588-0540-AB33-55FF8BC3C7F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507941" y="2257878"/>
            <a:ext cx="5455917" cy="23869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sitting on the ground&#10;&#10;Description automatically generated">
            <a:extLst>
              <a:ext uri="{FF2B5EF4-FFF2-40B4-BE49-F238E27FC236}">
                <a16:creationId xmlns:a16="http://schemas.microsoft.com/office/drawing/2014/main" id="{4AC755A6-C804-5447-A79B-047EDCA93576}"/>
              </a:ext>
            </a:extLst>
          </p:cNvPr>
          <p:cNvPicPr>
            <a:picLocks noChangeAspect="1"/>
          </p:cNvPicPr>
          <p:nvPr/>
        </p:nvPicPr>
        <p:blipFill>
          <a:blip r:embed="rId5"/>
          <a:stretch>
            <a:fillRect/>
          </a:stretch>
        </p:blipFill>
        <p:spPr>
          <a:xfrm>
            <a:off x="6899604" y="4127694"/>
            <a:ext cx="3266576" cy="2449932"/>
          </a:xfrm>
          <a:prstGeom prst="rect">
            <a:avLst/>
          </a:prstGeom>
        </p:spPr>
      </p:pic>
    </p:spTree>
    <p:extLst>
      <p:ext uri="{BB962C8B-B14F-4D97-AF65-F5344CB8AC3E}">
        <p14:creationId xmlns:p14="http://schemas.microsoft.com/office/powerpoint/2010/main" val="22640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81E4B7-9C5C-0847-AE90-BFE4F90476F9}"/>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b="1" i="1" kern="1200">
                <a:solidFill>
                  <a:srgbClr val="FFFFFF"/>
                </a:solidFill>
                <a:latin typeface="+mj-lt"/>
                <a:ea typeface="+mj-ea"/>
                <a:cs typeface="+mj-cs"/>
              </a:rPr>
              <a:t>Solidarity Brigades As Meaningful Work</a:t>
            </a:r>
            <a:endParaRPr lang="en-US" sz="4800" kern="1200">
              <a:solidFill>
                <a:srgbClr val="FFFFFF"/>
              </a:solidFill>
              <a:latin typeface="+mj-lt"/>
              <a:ea typeface="+mj-ea"/>
              <a:cs typeface="+mj-cs"/>
            </a:endParaRPr>
          </a:p>
        </p:txBody>
      </p:sp>
      <p:pic>
        <p:nvPicPr>
          <p:cNvPr id="2053" name="Picture 5" descr="page64image47915136">
            <a:extLst>
              <a:ext uri="{FF2B5EF4-FFF2-40B4-BE49-F238E27FC236}">
                <a16:creationId xmlns:a16="http://schemas.microsoft.com/office/drawing/2014/main" id="{B3D295AC-7711-B74B-BCAE-893114AE70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48image47828432">
            <a:extLst>
              <a:ext uri="{FF2B5EF4-FFF2-40B4-BE49-F238E27FC236}">
                <a16:creationId xmlns:a16="http://schemas.microsoft.com/office/drawing/2014/main" id="{5C42121D-1AE7-964C-A262-2D2D9996008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Straight Connector 75">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group of people sitting in a chair&#10;&#10;Description automatically generated">
            <a:extLst>
              <a:ext uri="{FF2B5EF4-FFF2-40B4-BE49-F238E27FC236}">
                <a16:creationId xmlns:a16="http://schemas.microsoft.com/office/drawing/2014/main" id="{C69D56FE-4D22-4D4A-AC7F-1BCBAB5A68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317635" y="3509433"/>
            <a:ext cx="4160452" cy="3026833"/>
          </a:xfrm>
          <a:prstGeom prst="rect">
            <a:avLst/>
          </a:prstGeom>
        </p:spPr>
      </p:pic>
    </p:spTree>
    <p:extLst>
      <p:ext uri="{BB962C8B-B14F-4D97-AF65-F5344CB8AC3E}">
        <p14:creationId xmlns:p14="http://schemas.microsoft.com/office/powerpoint/2010/main" val="3572597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93B08FD-5ECC-4728-AA84-CD6AC875B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reeform: Shape 9">
            <a:extLst>
              <a:ext uri="{FF2B5EF4-FFF2-40B4-BE49-F238E27FC236}">
                <a16:creationId xmlns:a16="http://schemas.microsoft.com/office/drawing/2014/main" id="{2549107E-EC98-4933-8F8F-A1713C393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50800" dist="38100" dir="5400000" algn="t"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screenshot of a social media post&#10;&#10;Description automatically generated">
            <a:extLst>
              <a:ext uri="{FF2B5EF4-FFF2-40B4-BE49-F238E27FC236}">
                <a16:creationId xmlns:a16="http://schemas.microsoft.com/office/drawing/2014/main" id="{4BACBF27-A096-414D-868C-35C6D6C0EB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
            <a:ext cx="1219198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p:spPr>
      </p:pic>
      <p:pic>
        <p:nvPicPr>
          <p:cNvPr id="12" name="Picture 11" descr="A picture containing food, drawing, plate&#10;&#10;Description automatically generated">
            <a:extLst>
              <a:ext uri="{FF2B5EF4-FFF2-40B4-BE49-F238E27FC236}">
                <a16:creationId xmlns:a16="http://schemas.microsoft.com/office/drawing/2014/main" id="{3ED125FD-7ED5-B74E-8420-10A3E1C657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469" y="6326285"/>
            <a:ext cx="1259114" cy="417436"/>
          </a:xfrm>
          <a:prstGeom prst="rect">
            <a:avLst/>
          </a:prstGeom>
        </p:spPr>
      </p:pic>
      <p:pic>
        <p:nvPicPr>
          <p:cNvPr id="13" name="Picture 12">
            <a:extLst>
              <a:ext uri="{FF2B5EF4-FFF2-40B4-BE49-F238E27FC236}">
                <a16:creationId xmlns:a16="http://schemas.microsoft.com/office/drawing/2014/main" id="{BCF073C6-6F7B-2F41-AD9B-17A292E34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484" y="6246246"/>
            <a:ext cx="1332286" cy="493701"/>
          </a:xfrm>
          <a:prstGeom prst="rect">
            <a:avLst/>
          </a:prstGeom>
        </p:spPr>
      </p:pic>
    </p:spTree>
    <p:extLst>
      <p:ext uri="{BB962C8B-B14F-4D97-AF65-F5344CB8AC3E}">
        <p14:creationId xmlns:p14="http://schemas.microsoft.com/office/powerpoint/2010/main" val="3188855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0BF36-E9E7-5545-9D41-90C9EE110DB9}"/>
              </a:ext>
            </a:extLst>
          </p:cNvPr>
          <p:cNvSpPr>
            <a:spLocks noGrp="1"/>
          </p:cNvSpPr>
          <p:nvPr>
            <p:ph type="title"/>
          </p:nvPr>
        </p:nvSpPr>
        <p:spPr>
          <a:xfrm>
            <a:off x="1128486" y="132896"/>
            <a:ext cx="10515600" cy="1325563"/>
          </a:xfrm>
        </p:spPr>
        <p:txBody>
          <a:bodyPr/>
          <a:lstStyle/>
          <a:p>
            <a:pPr algn="ctr"/>
            <a:r>
              <a:rPr lang="en-US" dirty="0"/>
              <a:t>Farmer-to-Farmer Solidarity</a:t>
            </a:r>
          </a:p>
        </p:txBody>
      </p:sp>
      <p:pic>
        <p:nvPicPr>
          <p:cNvPr id="3073" name="Picture 1" descr="page55image47944576">
            <a:extLst>
              <a:ext uri="{FF2B5EF4-FFF2-40B4-BE49-F238E27FC236}">
                <a16:creationId xmlns:a16="http://schemas.microsoft.com/office/drawing/2014/main" id="{88AED297-8290-6648-B0C2-3897F24AC7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442" y="1711617"/>
            <a:ext cx="2831900" cy="212021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55image47942704">
            <a:extLst>
              <a:ext uri="{FF2B5EF4-FFF2-40B4-BE49-F238E27FC236}">
                <a16:creationId xmlns:a16="http://schemas.microsoft.com/office/drawing/2014/main" id="{E205C923-3472-B748-AA62-5C28DF36D4CC}"/>
              </a:ext>
            </a:extLst>
          </p:cNvPr>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3180112" y="1700459"/>
            <a:ext cx="2831900" cy="21313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1AFD9B-08AA-5F4B-AA7E-44388182406C}"/>
              </a:ext>
            </a:extLst>
          </p:cNvPr>
          <p:cNvSpPr txBox="1"/>
          <p:nvPr/>
        </p:nvSpPr>
        <p:spPr>
          <a:xfrm>
            <a:off x="917137" y="1352604"/>
            <a:ext cx="896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Before</a:t>
            </a:r>
          </a:p>
        </p:txBody>
      </p:sp>
      <p:sp>
        <p:nvSpPr>
          <p:cNvPr id="9" name="TextBox 8">
            <a:extLst>
              <a:ext uri="{FF2B5EF4-FFF2-40B4-BE49-F238E27FC236}">
                <a16:creationId xmlns:a16="http://schemas.microsoft.com/office/drawing/2014/main" id="{69439E44-2D5C-CE43-8B5B-64873E92E491}"/>
              </a:ext>
            </a:extLst>
          </p:cNvPr>
          <p:cNvSpPr txBox="1"/>
          <p:nvPr/>
        </p:nvSpPr>
        <p:spPr>
          <a:xfrm>
            <a:off x="10473755" y="1273793"/>
            <a:ext cx="896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a:t>
            </a:r>
          </a:p>
        </p:txBody>
      </p:sp>
      <p:pic>
        <p:nvPicPr>
          <p:cNvPr id="10" name="Content Placeholder 4" descr="A group of cattle standing on top of a lush green field&#10;&#10;Description automatically generated">
            <a:extLst>
              <a:ext uri="{FF2B5EF4-FFF2-40B4-BE49-F238E27FC236}">
                <a16:creationId xmlns:a16="http://schemas.microsoft.com/office/drawing/2014/main" id="{28F91752-3FA6-2043-A944-8492E13C32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6286" y="1691125"/>
            <a:ext cx="2761485" cy="2071113"/>
          </a:xfrm>
          <a:prstGeom prst="rect">
            <a:avLst/>
          </a:prstGeom>
        </p:spPr>
      </p:pic>
      <p:pic>
        <p:nvPicPr>
          <p:cNvPr id="11" name="Picture 3" descr="page56image47847104">
            <a:extLst>
              <a:ext uri="{FF2B5EF4-FFF2-40B4-BE49-F238E27FC236}">
                <a16:creationId xmlns:a16="http://schemas.microsoft.com/office/drawing/2014/main" id="{72DBAC03-10F6-F745-B2D7-8D4C1DD2E43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46658" y="3929558"/>
            <a:ext cx="2101168" cy="27955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in a tent&#10;&#10;Description automatically generated">
            <a:extLst>
              <a:ext uri="{FF2B5EF4-FFF2-40B4-BE49-F238E27FC236}">
                <a16:creationId xmlns:a16="http://schemas.microsoft.com/office/drawing/2014/main" id="{CBAC3E41-F5BB-4E48-8F41-84397DD57E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34400" y="4114157"/>
            <a:ext cx="3481262" cy="2610947"/>
          </a:xfrm>
          <a:prstGeom prst="rect">
            <a:avLst/>
          </a:prstGeom>
        </p:spPr>
      </p:pic>
      <p:pic>
        <p:nvPicPr>
          <p:cNvPr id="7" name="Picture 6" descr="A group of people standing on top of a dirt field&#10;&#10;Description automatically generated">
            <a:extLst>
              <a:ext uri="{FF2B5EF4-FFF2-40B4-BE49-F238E27FC236}">
                <a16:creationId xmlns:a16="http://schemas.microsoft.com/office/drawing/2014/main" id="{1B4B5B08-DD95-5F45-BEA2-7F4561549B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86062" y="1660314"/>
            <a:ext cx="2692123" cy="2101924"/>
          </a:xfrm>
          <a:prstGeom prst="rect">
            <a:avLst/>
          </a:prstGeom>
        </p:spPr>
      </p:pic>
      <p:sp>
        <p:nvSpPr>
          <p:cNvPr id="13" name="TextBox 12">
            <a:extLst>
              <a:ext uri="{FF2B5EF4-FFF2-40B4-BE49-F238E27FC236}">
                <a16:creationId xmlns:a16="http://schemas.microsoft.com/office/drawing/2014/main" id="{B0363D62-2087-2043-A7B3-98F2037091B7}"/>
              </a:ext>
            </a:extLst>
          </p:cNvPr>
          <p:cNvSpPr txBox="1"/>
          <p:nvPr/>
        </p:nvSpPr>
        <p:spPr>
          <a:xfrm>
            <a:off x="7318792" y="1290982"/>
            <a:ext cx="896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Before</a:t>
            </a:r>
          </a:p>
        </p:txBody>
      </p:sp>
      <p:sp>
        <p:nvSpPr>
          <p:cNvPr id="14" name="TextBox 13">
            <a:extLst>
              <a:ext uri="{FF2B5EF4-FFF2-40B4-BE49-F238E27FC236}">
                <a16:creationId xmlns:a16="http://schemas.microsoft.com/office/drawing/2014/main" id="{112F3564-5C1C-414C-B2D9-A66A91855ADC}"/>
              </a:ext>
            </a:extLst>
          </p:cNvPr>
          <p:cNvSpPr txBox="1"/>
          <p:nvPr/>
        </p:nvSpPr>
        <p:spPr>
          <a:xfrm>
            <a:off x="4147826" y="1290982"/>
            <a:ext cx="896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a:t>
            </a:r>
          </a:p>
        </p:txBody>
      </p:sp>
    </p:spTree>
    <p:extLst>
      <p:ext uri="{BB962C8B-B14F-4D97-AF65-F5344CB8AC3E}">
        <p14:creationId xmlns:p14="http://schemas.microsoft.com/office/powerpoint/2010/main" val="48050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C0DEEBF-DB94-4E7E-A9D3-84FA863C3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596AF3-753C-4749-BF39-E1B424D61B41}"/>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Geopolitical Exchanges</a:t>
            </a:r>
          </a:p>
        </p:txBody>
      </p:sp>
      <p:pic>
        <p:nvPicPr>
          <p:cNvPr id="10" name="Picture 9" descr="A picture containing building, outdoor, mountain, wooden&#10;&#10;Description automatically generated">
            <a:extLst>
              <a:ext uri="{FF2B5EF4-FFF2-40B4-BE49-F238E27FC236}">
                <a16:creationId xmlns:a16="http://schemas.microsoft.com/office/drawing/2014/main" id="{7D3EDED0-9D12-0F4F-AD81-94915DD4DB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rot="10800000">
            <a:off x="317635" y="321733"/>
            <a:ext cx="4160452" cy="2222497"/>
          </a:xfrm>
          <a:prstGeom prst="rect">
            <a:avLst/>
          </a:prstGeom>
        </p:spPr>
      </p:pic>
      <p:cxnSp>
        <p:nvCxnSpPr>
          <p:cNvPr id="50" name="Straight Connector 49">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erson sitting on top of a grass covered field&#10;&#10;Description automatically generated">
            <a:extLst>
              <a:ext uri="{FF2B5EF4-FFF2-40B4-BE49-F238E27FC236}">
                <a16:creationId xmlns:a16="http://schemas.microsoft.com/office/drawing/2014/main" id="{A4EFA357-60A9-7944-AA69-B18C8FD6C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7635" y="2705099"/>
            <a:ext cx="4160452" cy="3831167"/>
          </a:xfrm>
          <a:prstGeom prst="rect">
            <a:avLst/>
          </a:prstGeom>
        </p:spPr>
      </p:pic>
      <p:pic>
        <p:nvPicPr>
          <p:cNvPr id="4" name="Picture 3" descr="A picture containing person, wooden, table, bench&#10;&#10;Description automatically generated">
            <a:extLst>
              <a:ext uri="{FF2B5EF4-FFF2-40B4-BE49-F238E27FC236}">
                <a16:creationId xmlns:a16="http://schemas.microsoft.com/office/drawing/2014/main" id="{84C48DB7-2FF5-764F-BE25-2F20C92ED4F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522237" y="415801"/>
            <a:ext cx="3008188" cy="2775313"/>
          </a:xfrm>
          <a:prstGeom prst="rect">
            <a:avLst/>
          </a:prstGeom>
        </p:spPr>
      </p:pic>
      <p:pic>
        <p:nvPicPr>
          <p:cNvPr id="8" name="Picture 7" descr="A bench on a train track&#10;&#10;Description automatically generated">
            <a:extLst>
              <a:ext uri="{FF2B5EF4-FFF2-40B4-BE49-F238E27FC236}">
                <a16:creationId xmlns:a16="http://schemas.microsoft.com/office/drawing/2014/main" id="{27DE53F4-A135-1A42-92B1-7F63AFE54C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74805" y="299363"/>
            <a:ext cx="4308687" cy="3008188"/>
          </a:xfrm>
          <a:prstGeom prst="rect">
            <a:avLst/>
          </a:prstGeom>
        </p:spPr>
      </p:pic>
    </p:spTree>
    <p:extLst>
      <p:ext uri="{BB962C8B-B14F-4D97-AF65-F5344CB8AC3E}">
        <p14:creationId xmlns:p14="http://schemas.microsoft.com/office/powerpoint/2010/main" val="1474946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7" name="Rectangle 69">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BF0499-3677-F743-AA8B-A76BBFB9C604}"/>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Reflection. Dialogue. Ceremony.</a:t>
            </a:r>
          </a:p>
        </p:txBody>
      </p:sp>
      <p:pic>
        <p:nvPicPr>
          <p:cNvPr id="5" name="Picture 4" descr="A picture containing outdoor, street, food, man&#10;&#10;Description automatically generated">
            <a:extLst>
              <a:ext uri="{FF2B5EF4-FFF2-40B4-BE49-F238E27FC236}">
                <a16:creationId xmlns:a16="http://schemas.microsoft.com/office/drawing/2014/main" id="{9915D26F-B11E-2B4C-A0BB-ED3B6F6547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rot="5400000">
            <a:off x="873259" y="-256261"/>
            <a:ext cx="3049204" cy="4160452"/>
          </a:xfrm>
          <a:prstGeom prst="rect">
            <a:avLst/>
          </a:prstGeom>
        </p:spPr>
      </p:pic>
      <p:pic>
        <p:nvPicPr>
          <p:cNvPr id="4097" name="Picture 1" descr="page66image47906816">
            <a:extLst>
              <a:ext uri="{FF2B5EF4-FFF2-40B4-BE49-F238E27FC236}">
                <a16:creationId xmlns:a16="http://schemas.microsoft.com/office/drawing/2014/main" id="{B5D99935-E8B8-DF43-BC5F-B5B85BF6ECC3}"/>
              </a:ext>
            </a:extLst>
          </p:cNvPr>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a:stretch/>
        </p:blipFill>
        <p:spPr bwMode="auto">
          <a:xfrm>
            <a:off x="4654296" y="299363"/>
            <a:ext cx="7217085" cy="3008188"/>
          </a:xfrm>
          <a:prstGeom prst="rect">
            <a:avLst/>
          </a:prstGeom>
          <a:extLst>
            <a:ext uri="{909E8E84-426E-40DD-AFC4-6F175D3DCCD1}">
              <a14:hiddenFill xmlns:a14="http://schemas.microsoft.com/office/drawing/2010/main">
                <a:solidFill>
                  <a:srgbClr val="FFFFFF"/>
                </a:solidFill>
              </a14:hiddenFill>
            </a:ext>
          </a:extLst>
        </p:spPr>
      </p:pic>
      <p:cxnSp>
        <p:nvCxnSpPr>
          <p:cNvPr id="72" name="Straight Connector 71">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sitting in front of a crowd&#10;&#10;Description automatically generated">
            <a:extLst>
              <a:ext uri="{FF2B5EF4-FFF2-40B4-BE49-F238E27FC236}">
                <a16:creationId xmlns:a16="http://schemas.microsoft.com/office/drawing/2014/main" id="{40E155F6-6E72-824C-B0A2-E0774D37C75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317635" y="3509433"/>
            <a:ext cx="4160452" cy="3026833"/>
          </a:xfrm>
          <a:prstGeom prst="rect">
            <a:avLst/>
          </a:prstGeom>
        </p:spPr>
      </p:pic>
    </p:spTree>
    <p:extLst>
      <p:ext uri="{BB962C8B-B14F-4D97-AF65-F5344CB8AC3E}">
        <p14:creationId xmlns:p14="http://schemas.microsoft.com/office/powerpoint/2010/main" val="1152553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B5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56D92D-6137-FB43-83F7-0AD617050DD7}"/>
              </a:ext>
            </a:extLst>
          </p:cNvPr>
          <p:cNvSpPr>
            <a:spLocks noGrp="1"/>
          </p:cNvSpPr>
          <p:nvPr>
            <p:ph type="title"/>
          </p:nvPr>
        </p:nvSpPr>
        <p:spPr>
          <a:xfrm>
            <a:off x="524256" y="4767072"/>
            <a:ext cx="6594189" cy="1625210"/>
          </a:xfrm>
        </p:spPr>
        <p:txBody>
          <a:bodyPr>
            <a:normAutofit/>
          </a:bodyPr>
          <a:lstStyle/>
          <a:p>
            <a:pPr algn="r"/>
            <a:r>
              <a:rPr lang="en-US" sz="3700">
                <a:solidFill>
                  <a:srgbClr val="FFFFFF"/>
                </a:solidFill>
              </a:rPr>
              <a:t>Toward Food Sovereignty via Agroecological Solidarity Brigade Pedagogy</a:t>
            </a:r>
          </a:p>
        </p:txBody>
      </p:sp>
      <p:pic>
        <p:nvPicPr>
          <p:cNvPr id="4" name="Picture 3" descr="A group of people standing in the grass&#10;&#10;Description automatically generated">
            <a:extLst>
              <a:ext uri="{FF2B5EF4-FFF2-40B4-BE49-F238E27FC236}">
                <a16:creationId xmlns:a16="http://schemas.microsoft.com/office/drawing/2014/main" id="{6927C73A-10B1-3646-80BA-129BADBF8F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F8D9925-DFCF-994B-9CEC-2587F729475C}"/>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Meaningful work</a:t>
            </a:r>
          </a:p>
          <a:p>
            <a:r>
              <a:rPr lang="en-US" sz="2000">
                <a:solidFill>
                  <a:srgbClr val="FFFFFF"/>
                </a:solidFill>
              </a:rPr>
              <a:t>Farmer-to-Farmer</a:t>
            </a:r>
          </a:p>
          <a:p>
            <a:r>
              <a:rPr lang="en-US" sz="2000">
                <a:solidFill>
                  <a:srgbClr val="FFFFFF"/>
                </a:solidFill>
              </a:rPr>
              <a:t>Critical dialogue </a:t>
            </a:r>
          </a:p>
          <a:p>
            <a:r>
              <a:rPr lang="en-US" sz="2000">
                <a:solidFill>
                  <a:srgbClr val="FFFFFF"/>
                </a:solidFill>
              </a:rPr>
              <a:t>Shared reflection</a:t>
            </a:r>
          </a:p>
          <a:p>
            <a:r>
              <a:rPr lang="en-US" sz="2000">
                <a:solidFill>
                  <a:srgbClr val="FFFFFF"/>
                </a:solidFill>
              </a:rPr>
              <a:t>Ceremony</a:t>
            </a:r>
          </a:p>
          <a:p>
            <a:r>
              <a:rPr lang="en-US" sz="2000">
                <a:solidFill>
                  <a:srgbClr val="FFFFFF"/>
                </a:solidFill>
              </a:rPr>
              <a:t>Horizontal communication</a:t>
            </a:r>
          </a:p>
          <a:p>
            <a:r>
              <a:rPr lang="en-US" sz="2000">
                <a:solidFill>
                  <a:srgbClr val="FFFFFF"/>
                </a:solidFill>
              </a:rPr>
              <a:t>Participant preparation </a:t>
            </a:r>
          </a:p>
          <a:p>
            <a:r>
              <a:rPr lang="en-US" sz="2000">
                <a:solidFill>
                  <a:srgbClr val="FFFFFF"/>
                </a:solidFill>
              </a:rPr>
              <a:t>Knowledge mapping </a:t>
            </a:r>
          </a:p>
        </p:txBody>
      </p:sp>
    </p:spTree>
    <p:extLst>
      <p:ext uri="{BB962C8B-B14F-4D97-AF65-F5344CB8AC3E}">
        <p14:creationId xmlns:p14="http://schemas.microsoft.com/office/powerpoint/2010/main" val="1543795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1" y="0"/>
            <a:ext cx="12191999"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00"/>
                </a:solidFill>
                <a:effectLst/>
                <a:uLnTx/>
                <a:uFillTx/>
                <a:latin typeface="Calibri"/>
                <a:ea typeface="Calibri"/>
                <a:cs typeface="Calibri"/>
                <a:sym typeface="Calibri"/>
              </a:rPr>
              <a:t>One Year of #OurPowerPRnyc</a:t>
            </a:r>
            <a:endParaRPr kumimoji="0" sz="7200" b="1" i="0" u="none" strike="noStrike" kern="0" cap="none" spc="0" normalizeH="0" baseline="0" noProof="0">
              <a:ln>
                <a:noFill/>
              </a:ln>
              <a:solidFill>
                <a:srgbClr val="FFFF00"/>
              </a:solidFill>
              <a:effectLst/>
              <a:uLnTx/>
              <a:uFillTx/>
              <a:latin typeface="Calibri"/>
              <a:ea typeface="Calibri"/>
              <a:cs typeface="Calibri"/>
              <a:sym typeface="Calibri"/>
            </a:endParaRPr>
          </a:p>
        </p:txBody>
      </p:sp>
      <p:pic>
        <p:nvPicPr>
          <p:cNvPr id="85" name="Google Shape;85;p1" descr="Image result for puerto rico maria devastation"/>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457200"/>
            <a:ext cx="12192000" cy="7315200"/>
          </a:xfrm>
          <a:prstGeom prst="rect">
            <a:avLst/>
          </a:prstGeom>
          <a:noFill/>
          <a:ln>
            <a:noFill/>
          </a:ln>
        </p:spPr>
      </p:pic>
    </p:spTree>
    <p:extLst>
      <p:ext uri="{BB962C8B-B14F-4D97-AF65-F5344CB8AC3E}">
        <p14:creationId xmlns:p14="http://schemas.microsoft.com/office/powerpoint/2010/main" val="354652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89"/>
        <p:cNvGrpSpPr/>
        <p:nvPr/>
      </p:nvGrpSpPr>
      <p:grpSpPr>
        <a:xfrm>
          <a:off x="0" y="0"/>
          <a:ext cx="0" cy="0"/>
          <a:chOff x="0" y="0"/>
          <a:chExt cx="0" cy="0"/>
        </a:xfrm>
      </p:grpSpPr>
      <p:sp>
        <p:nvSpPr>
          <p:cNvPr id="90" name="Google Shape;90;p2"/>
          <p:cNvSpPr/>
          <p:nvPr/>
        </p:nvSpPr>
        <p:spPr>
          <a:xfrm>
            <a:off x="298327" y="715002"/>
            <a:ext cx="18473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2"/>
          <p:cNvSpPr/>
          <p:nvPr/>
        </p:nvSpPr>
        <p:spPr>
          <a:xfrm>
            <a:off x="130629" y="95074"/>
            <a:ext cx="11785342"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September 20</a:t>
            </a:r>
            <a:r>
              <a:rPr kumimoji="0" lang="en-US" sz="5000" b="1" i="0" u="none" strike="noStrike" kern="0" cap="none" spc="0" normalizeH="0" baseline="30000" noProof="0">
                <a:ln>
                  <a:noFill/>
                </a:ln>
                <a:solidFill>
                  <a:srgbClr val="FFFF00"/>
                </a:solidFill>
                <a:effectLst/>
                <a:uLnTx/>
                <a:uFillTx/>
                <a:latin typeface="Calibri"/>
                <a:ea typeface="Calibri"/>
                <a:cs typeface="Calibri"/>
                <a:sym typeface="Calibri"/>
              </a:rPr>
              <a:t>th</a:t>
            </a: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 2017</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Maria makes landfall at Yabucoa Harbor as Category 4 Hurricane</a:t>
            </a:r>
            <a:endParaRPr kumimoji="0" sz="3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2" name="Google Shape;92;p2" descr="Image result for maria puerto rico damag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480068"/>
            <a:ext cx="3862199" cy="2959387"/>
          </a:xfrm>
          <a:prstGeom prst="rect">
            <a:avLst/>
          </a:prstGeom>
          <a:noFill/>
          <a:ln>
            <a:noFill/>
          </a:ln>
        </p:spPr>
      </p:pic>
      <p:pic>
        <p:nvPicPr>
          <p:cNvPr id="93" name="Google Shape;93;p2" descr="Image result for maria puerto rico damag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62199" y="1480069"/>
            <a:ext cx="4377708" cy="2959387"/>
          </a:xfrm>
          <a:prstGeom prst="rect">
            <a:avLst/>
          </a:prstGeom>
          <a:noFill/>
          <a:ln>
            <a:noFill/>
          </a:ln>
        </p:spPr>
      </p:pic>
      <p:pic>
        <p:nvPicPr>
          <p:cNvPr id="94" name="Google Shape;94;p2" descr="Image result for maria puerto rico damag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239907" y="1480069"/>
            <a:ext cx="3952093" cy="2938573"/>
          </a:xfrm>
          <a:prstGeom prst="rect">
            <a:avLst/>
          </a:prstGeom>
          <a:noFill/>
          <a:ln>
            <a:noFill/>
          </a:ln>
        </p:spPr>
      </p:pic>
      <p:pic>
        <p:nvPicPr>
          <p:cNvPr id="95" name="Google Shape;95;p2" descr="Image result for maria puerto rico damag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0" y="4397534"/>
            <a:ext cx="4412343" cy="2460466"/>
          </a:xfrm>
          <a:prstGeom prst="rect">
            <a:avLst/>
          </a:prstGeom>
          <a:noFill/>
          <a:ln>
            <a:noFill/>
          </a:ln>
        </p:spPr>
      </p:pic>
      <p:pic>
        <p:nvPicPr>
          <p:cNvPr id="96" name="Google Shape;96;p2" descr="Image result for maria puerto rico damage"/>
          <p:cNvPicPr preferRelativeResize="0"/>
          <p:nvPr/>
        </p:nvPicPr>
        <p:blipFill rotWithShape="1">
          <a:blip r:embed="rId7">
            <a:alphaModFix/>
          </a:blip>
          <a:srcRect/>
          <a:stretch/>
        </p:blipFill>
        <p:spPr>
          <a:xfrm>
            <a:off x="4412344" y="4418644"/>
            <a:ext cx="4377708" cy="2439355"/>
          </a:xfrm>
          <a:prstGeom prst="rect">
            <a:avLst/>
          </a:prstGeom>
          <a:noFill/>
          <a:ln>
            <a:noFill/>
          </a:ln>
        </p:spPr>
      </p:pic>
      <p:pic>
        <p:nvPicPr>
          <p:cNvPr id="97" name="Google Shape;97;p2" descr="Image result for maria puerto rico damage"/>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790052" y="4418644"/>
            <a:ext cx="3401948" cy="2439355"/>
          </a:xfrm>
          <a:prstGeom prst="rect">
            <a:avLst/>
          </a:prstGeom>
          <a:noFill/>
          <a:ln>
            <a:noFill/>
          </a:ln>
        </p:spPr>
      </p:pic>
    </p:spTree>
    <p:extLst>
      <p:ext uri="{BB962C8B-B14F-4D97-AF65-F5344CB8AC3E}">
        <p14:creationId xmlns:p14="http://schemas.microsoft.com/office/powerpoint/2010/main" val="2096720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01"/>
        <p:cNvGrpSpPr/>
        <p:nvPr/>
      </p:nvGrpSpPr>
      <p:grpSpPr>
        <a:xfrm>
          <a:off x="0" y="0"/>
          <a:ext cx="0" cy="0"/>
          <a:chOff x="0" y="0"/>
          <a:chExt cx="0" cy="0"/>
        </a:xfrm>
      </p:grpSpPr>
      <p:sp>
        <p:nvSpPr>
          <p:cNvPr id="102" name="Google Shape;102;p3"/>
          <p:cNvSpPr/>
          <p:nvPr/>
        </p:nvSpPr>
        <p:spPr>
          <a:xfrm>
            <a:off x="298327" y="715002"/>
            <a:ext cx="18473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03" name="Google Shape;103;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601" y="1649582"/>
            <a:ext cx="3926866" cy="5081827"/>
          </a:xfrm>
          <a:prstGeom prst="rect">
            <a:avLst/>
          </a:prstGeom>
          <a:noFill/>
          <a:ln>
            <a:noFill/>
          </a:ln>
        </p:spPr>
      </p:pic>
      <p:pic>
        <p:nvPicPr>
          <p:cNvPr id="104" name="Google Shape;104;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44579" y="1653330"/>
            <a:ext cx="7939314" cy="5078079"/>
          </a:xfrm>
          <a:prstGeom prst="rect">
            <a:avLst/>
          </a:prstGeom>
          <a:noFill/>
          <a:ln>
            <a:noFill/>
          </a:ln>
        </p:spPr>
      </p:pic>
      <p:sp>
        <p:nvSpPr>
          <p:cNvPr id="105" name="Google Shape;105;p3"/>
          <p:cNvSpPr/>
          <p:nvPr/>
        </p:nvSpPr>
        <p:spPr>
          <a:xfrm>
            <a:off x="130629" y="95074"/>
            <a:ext cx="12009953"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September 29</a:t>
            </a:r>
            <a:r>
              <a:rPr kumimoji="0" lang="en-US" sz="5000" b="1" i="0" u="none" strike="noStrike" kern="0" cap="none" spc="0" normalizeH="0" baseline="30000" noProof="0">
                <a:ln>
                  <a:noFill/>
                </a:ln>
                <a:solidFill>
                  <a:srgbClr val="FFFF00"/>
                </a:solidFill>
                <a:effectLst/>
                <a:uLnTx/>
                <a:uFillTx/>
                <a:latin typeface="Calibri"/>
                <a:ea typeface="Calibri"/>
                <a:cs typeface="Calibri"/>
                <a:sym typeface="Calibri"/>
              </a:rPr>
              <a:t>th</a:t>
            </a: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 2017</a:t>
            </a:r>
            <a:endParaRPr kumimoji="0" sz="5000" b="1" i="0" u="none" strike="noStrike" kern="0" cap="none" spc="0" normalizeH="0" baseline="0" noProof="0">
              <a:ln>
                <a:noFill/>
              </a:ln>
              <a:solidFill>
                <a:srgbClr val="FFFF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UPROSE hosts night of conversation, healing, community building</a:t>
            </a:r>
            <a:endParaRPr kumimoji="0" sz="3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7536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09"/>
        <p:cNvGrpSpPr/>
        <p:nvPr/>
      </p:nvGrpSpPr>
      <p:grpSpPr>
        <a:xfrm>
          <a:off x="0" y="0"/>
          <a:ext cx="0" cy="0"/>
          <a:chOff x="0" y="0"/>
          <a:chExt cx="0" cy="0"/>
        </a:xfrm>
      </p:grpSpPr>
      <p:sp>
        <p:nvSpPr>
          <p:cNvPr id="110" name="Google Shape;110;p4"/>
          <p:cNvSpPr/>
          <p:nvPr/>
        </p:nvSpPr>
        <p:spPr>
          <a:xfrm>
            <a:off x="130629" y="95074"/>
            <a:ext cx="11843658" cy="19082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October 11</a:t>
            </a:r>
            <a:r>
              <a:rPr kumimoji="0" lang="en-US" sz="5000" b="1" i="0" u="none" strike="noStrike" kern="0" cap="none" spc="0" normalizeH="0" baseline="30000" noProof="0">
                <a:ln>
                  <a:noFill/>
                </a:ln>
                <a:solidFill>
                  <a:srgbClr val="FFFF00"/>
                </a:solidFill>
                <a:effectLst/>
                <a:uLnTx/>
                <a:uFillTx/>
                <a:latin typeface="Calibri"/>
                <a:ea typeface="Calibri"/>
                <a:cs typeface="Calibri"/>
                <a:sym typeface="Calibri"/>
              </a:rPr>
              <a:t>th</a:t>
            </a: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 2017</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Climate Justice Alliance and UPROSE launch OurPowerPR, stage National Day of Action</a:t>
            </a:r>
            <a:endParaRPr kumimoji="0" sz="3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11" name="Google Shape;111;p4"/>
          <p:cNvPicPr preferRelativeResize="0"/>
          <p:nvPr/>
        </p:nvPicPr>
        <p:blipFill rotWithShape="1">
          <a:blip r:embed="rId3">
            <a:alphaModFix/>
          </a:blip>
          <a:srcRect/>
          <a:stretch/>
        </p:blipFill>
        <p:spPr>
          <a:xfrm>
            <a:off x="262165" y="2003289"/>
            <a:ext cx="6299200" cy="4724400"/>
          </a:xfrm>
          <a:prstGeom prst="rect">
            <a:avLst/>
          </a:prstGeom>
          <a:noFill/>
          <a:ln>
            <a:noFill/>
          </a:ln>
        </p:spPr>
      </p:pic>
      <p:pic>
        <p:nvPicPr>
          <p:cNvPr id="112" name="Google Shape;112;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48501" y="2003289"/>
            <a:ext cx="4724400" cy="4724400"/>
          </a:xfrm>
          <a:prstGeom prst="rect">
            <a:avLst/>
          </a:prstGeom>
          <a:noFill/>
          <a:ln>
            <a:noFill/>
          </a:ln>
        </p:spPr>
      </p:pic>
    </p:spTree>
    <p:extLst>
      <p:ext uri="{BB962C8B-B14F-4D97-AF65-F5344CB8AC3E}">
        <p14:creationId xmlns:p14="http://schemas.microsoft.com/office/powerpoint/2010/main" val="1073993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16"/>
        <p:cNvGrpSpPr/>
        <p:nvPr/>
      </p:nvGrpSpPr>
      <p:grpSpPr>
        <a:xfrm>
          <a:off x="0" y="0"/>
          <a:ext cx="0" cy="0"/>
          <a:chOff x="0" y="0"/>
          <a:chExt cx="0" cy="0"/>
        </a:xfrm>
      </p:grpSpPr>
      <p:pic>
        <p:nvPicPr>
          <p:cNvPr id="117" name="Google Shape;117;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0629" y="1687851"/>
            <a:ext cx="3862032" cy="4997923"/>
          </a:xfrm>
          <a:prstGeom prst="rect">
            <a:avLst/>
          </a:prstGeom>
          <a:noFill/>
          <a:ln>
            <a:noFill/>
          </a:ln>
        </p:spPr>
      </p:pic>
      <p:pic>
        <p:nvPicPr>
          <p:cNvPr id="118" name="Google Shape;118;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39468" y="1687851"/>
            <a:ext cx="3862032" cy="4997923"/>
          </a:xfrm>
          <a:prstGeom prst="rect">
            <a:avLst/>
          </a:prstGeom>
          <a:noFill/>
          <a:ln>
            <a:noFill/>
          </a:ln>
        </p:spPr>
      </p:pic>
      <p:sp>
        <p:nvSpPr>
          <p:cNvPr id="119" name="Google Shape;119;p5"/>
          <p:cNvSpPr/>
          <p:nvPr/>
        </p:nvSpPr>
        <p:spPr>
          <a:xfrm>
            <a:off x="130629" y="95074"/>
            <a:ext cx="7614072"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October-November 2017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UPROSE launches drive for relief supplies</a:t>
            </a:r>
            <a:endParaRPr kumimoji="0" sz="3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20" name="Google Shape;120;p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35048" y="1687851"/>
            <a:ext cx="3862033" cy="4997924"/>
          </a:xfrm>
          <a:prstGeom prst="rect">
            <a:avLst/>
          </a:prstGeom>
          <a:noFill/>
          <a:ln>
            <a:noFill/>
          </a:ln>
        </p:spPr>
      </p:pic>
    </p:spTree>
    <p:extLst>
      <p:ext uri="{BB962C8B-B14F-4D97-AF65-F5344CB8AC3E}">
        <p14:creationId xmlns:p14="http://schemas.microsoft.com/office/powerpoint/2010/main" val="1025260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24"/>
        <p:cNvGrpSpPr/>
        <p:nvPr/>
      </p:nvGrpSpPr>
      <p:grpSpPr>
        <a:xfrm>
          <a:off x="0" y="0"/>
          <a:ext cx="0" cy="0"/>
          <a:chOff x="0" y="0"/>
          <a:chExt cx="0" cy="0"/>
        </a:xfrm>
      </p:grpSpPr>
      <p:sp>
        <p:nvSpPr>
          <p:cNvPr id="125" name="Google Shape;125;p6"/>
          <p:cNvSpPr/>
          <p:nvPr/>
        </p:nvSpPr>
        <p:spPr>
          <a:xfrm>
            <a:off x="130629" y="95074"/>
            <a:ext cx="11843658" cy="19082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October 16</a:t>
            </a:r>
            <a:r>
              <a:rPr kumimoji="0" lang="en-US" sz="5000" b="1" i="0" u="none" strike="noStrike" kern="0" cap="none" spc="0" normalizeH="0" baseline="30000" noProof="0">
                <a:ln>
                  <a:noFill/>
                </a:ln>
                <a:solidFill>
                  <a:srgbClr val="FFFF00"/>
                </a:solidFill>
                <a:effectLst/>
                <a:uLnTx/>
                <a:uFillTx/>
                <a:latin typeface="Calibri"/>
                <a:ea typeface="Calibri"/>
                <a:cs typeface="Calibri"/>
                <a:sym typeface="Calibri"/>
              </a:rPr>
              <a:t>th</a:t>
            </a: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 2017</a:t>
            </a:r>
            <a:endParaRPr kumimoji="0" sz="5000" b="1" i="0" u="none" strike="noStrike" kern="0" cap="none" spc="0" normalizeH="0" baseline="0" noProof="0">
              <a:ln>
                <a:noFill/>
              </a:ln>
              <a:solidFill>
                <a:srgbClr val="FFFF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Greenpeace's Arctic Sunrise ship arrives in Brooklyn to support OurPowerPR relief efforts</a:t>
            </a:r>
            <a:endParaRPr kumimoji="0" sz="3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26" name="Google Shape;126;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0629" y="2031862"/>
            <a:ext cx="7013121" cy="4641724"/>
          </a:xfrm>
          <a:prstGeom prst="rect">
            <a:avLst/>
          </a:prstGeom>
          <a:noFill/>
          <a:ln>
            <a:noFill/>
          </a:ln>
        </p:spPr>
      </p:pic>
      <p:pic>
        <p:nvPicPr>
          <p:cNvPr id="127" name="Google Shape;127;p6" descr="Image result for greenpeace arctic sunrise puerto rico brooklyn"/>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66683" y="2031862"/>
            <a:ext cx="6629401" cy="4641724"/>
          </a:xfrm>
          <a:prstGeom prst="rect">
            <a:avLst/>
          </a:prstGeom>
          <a:noFill/>
          <a:ln>
            <a:noFill/>
          </a:ln>
        </p:spPr>
      </p:pic>
    </p:spTree>
    <p:extLst>
      <p:ext uri="{BB962C8B-B14F-4D97-AF65-F5344CB8AC3E}">
        <p14:creationId xmlns:p14="http://schemas.microsoft.com/office/powerpoint/2010/main" val="2588390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124D"/>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55" name="Google Shape;55;p13"/>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pic>
        <p:nvPicPr>
          <p:cNvPr id="56" name="Google Shape;56;p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65250" y="995319"/>
            <a:ext cx="7861480" cy="4867369"/>
          </a:xfrm>
          <a:prstGeom prst="rect">
            <a:avLst/>
          </a:prstGeom>
          <a:noFill/>
          <a:ln>
            <a:noFill/>
          </a:ln>
        </p:spPr>
      </p:pic>
      <p:sp>
        <p:nvSpPr>
          <p:cNvPr id="57" name="Google Shape;57;p13"/>
          <p:cNvSpPr txBox="1"/>
          <p:nvPr/>
        </p:nvSpPr>
        <p:spPr>
          <a:xfrm>
            <a:off x="910677" y="6097610"/>
            <a:ext cx="10370647" cy="638735"/>
          </a:xfrm>
          <a:prstGeom prst="rect">
            <a:avLst/>
          </a:prstGeom>
          <a:noFill/>
          <a:ln>
            <a:noFill/>
          </a:ln>
        </p:spPr>
        <p:txBody>
          <a:bodyPr spcFirstLastPara="1" wrap="square" lIns="80669" tIns="80669" rIns="80669" bIns="80669" anchor="t" anchorCtr="0">
            <a:noAutofit/>
          </a:bodyPr>
          <a:lstStyle/>
          <a:p>
            <a:pPr algn="ctr" defTabSz="806867">
              <a:buClr>
                <a:srgbClr val="000000"/>
              </a:buClr>
            </a:pPr>
            <a:r>
              <a:rPr lang="en" sz="3177" kern="0">
                <a:solidFill>
                  <a:srgbClr val="FFFFFF"/>
                </a:solidFill>
                <a:latin typeface="Impact"/>
                <a:ea typeface="Impact"/>
                <a:cs typeface="Impact"/>
                <a:sym typeface="Impact"/>
              </a:rPr>
              <a:t>2017 Atlantic/Gulf/Caribbean Hurricane Season</a:t>
            </a:r>
            <a:endParaRPr sz="3177" b="1" kern="0">
              <a:solidFill>
                <a:srgbClr val="FFFFFF"/>
              </a:solidFill>
              <a:latin typeface="Impact"/>
              <a:ea typeface="Impact"/>
              <a:cs typeface="Impact"/>
              <a:sym typeface="Impact"/>
            </a:endParaRPr>
          </a:p>
        </p:txBody>
      </p:sp>
      <p:sp>
        <p:nvSpPr>
          <p:cNvPr id="58" name="Google Shape;58;p13"/>
          <p:cNvSpPr txBox="1"/>
          <p:nvPr/>
        </p:nvSpPr>
        <p:spPr>
          <a:xfrm>
            <a:off x="1754427" y="205037"/>
            <a:ext cx="8683147" cy="555353"/>
          </a:xfrm>
          <a:prstGeom prst="rect">
            <a:avLst/>
          </a:prstGeom>
          <a:noFill/>
          <a:ln>
            <a:noFill/>
          </a:ln>
        </p:spPr>
        <p:txBody>
          <a:bodyPr spcFirstLastPara="1" wrap="square" lIns="80669" tIns="80669" rIns="80669" bIns="80669" anchor="t" anchorCtr="0">
            <a:noAutofit/>
          </a:bodyPr>
          <a:lstStyle/>
          <a:p>
            <a:pPr algn="ctr" defTabSz="806867">
              <a:buClr>
                <a:srgbClr val="000000"/>
              </a:buClr>
            </a:pPr>
            <a:r>
              <a:rPr lang="en" sz="3177" kern="0">
                <a:solidFill>
                  <a:srgbClr val="FFFFFF"/>
                </a:solidFill>
                <a:latin typeface="Impact"/>
                <a:ea typeface="Impact"/>
                <a:cs typeface="Impact"/>
                <a:sym typeface="Impact"/>
              </a:rPr>
              <a:t>GENESIS OF THE TERM “JUST RECOVERY”</a:t>
            </a:r>
            <a:endParaRPr sz="3177" kern="0">
              <a:solidFill>
                <a:srgbClr val="FFFFFF"/>
              </a:solidFill>
              <a:latin typeface="Impact"/>
              <a:ea typeface="Impact"/>
              <a:cs typeface="Impact"/>
              <a:sym typeface="Impact"/>
            </a:endParaRPr>
          </a:p>
        </p:txBody>
      </p:sp>
    </p:spTree>
    <p:extLst>
      <p:ext uri="{BB962C8B-B14F-4D97-AF65-F5344CB8AC3E}">
        <p14:creationId xmlns:p14="http://schemas.microsoft.com/office/powerpoint/2010/main" val="2329536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31"/>
        <p:cNvGrpSpPr/>
        <p:nvPr/>
      </p:nvGrpSpPr>
      <p:grpSpPr>
        <a:xfrm>
          <a:off x="0" y="0"/>
          <a:ext cx="0" cy="0"/>
          <a:chOff x="0" y="0"/>
          <a:chExt cx="0" cy="0"/>
        </a:xfrm>
      </p:grpSpPr>
      <p:sp>
        <p:nvSpPr>
          <p:cNvPr id="132" name="Google Shape;132;p7"/>
          <p:cNvSpPr/>
          <p:nvPr/>
        </p:nvSpPr>
        <p:spPr>
          <a:xfrm>
            <a:off x="130629" y="95074"/>
            <a:ext cx="11843658"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October-November 2017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UPROSE launches series of memes to elevate the crisis</a:t>
            </a:r>
            <a:endParaRPr kumimoji="0" sz="3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33" name="Google Shape;133;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0629" y="2114550"/>
            <a:ext cx="3889966" cy="3889966"/>
          </a:xfrm>
          <a:prstGeom prst="rect">
            <a:avLst/>
          </a:prstGeom>
          <a:noFill/>
          <a:ln>
            <a:noFill/>
          </a:ln>
        </p:spPr>
      </p:pic>
      <p:pic>
        <p:nvPicPr>
          <p:cNvPr id="134" name="Google Shape;134;p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26525" y="2114550"/>
            <a:ext cx="3889966" cy="3889966"/>
          </a:xfrm>
          <a:prstGeom prst="rect">
            <a:avLst/>
          </a:prstGeom>
          <a:noFill/>
          <a:ln>
            <a:noFill/>
          </a:ln>
        </p:spPr>
      </p:pic>
      <p:pic>
        <p:nvPicPr>
          <p:cNvPr id="135" name="Google Shape;135;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60521" y="2114550"/>
            <a:ext cx="3889966" cy="3889966"/>
          </a:xfrm>
          <a:prstGeom prst="rect">
            <a:avLst/>
          </a:prstGeom>
          <a:noFill/>
          <a:ln w="9525" cap="flat" cmpd="sng">
            <a:solidFill>
              <a:srgbClr val="A5A5A5"/>
            </a:solidFill>
            <a:prstDash val="solid"/>
            <a:round/>
            <a:headEnd type="none" w="sm" len="sm"/>
            <a:tailEnd type="none" w="sm" len="sm"/>
          </a:ln>
        </p:spPr>
      </p:pic>
    </p:spTree>
    <p:extLst>
      <p:ext uri="{BB962C8B-B14F-4D97-AF65-F5344CB8AC3E}">
        <p14:creationId xmlns:p14="http://schemas.microsoft.com/office/powerpoint/2010/main" val="427152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39"/>
        <p:cNvGrpSpPr/>
        <p:nvPr/>
      </p:nvGrpSpPr>
      <p:grpSpPr>
        <a:xfrm>
          <a:off x="0" y="0"/>
          <a:ext cx="0" cy="0"/>
          <a:chOff x="0" y="0"/>
          <a:chExt cx="0" cy="0"/>
        </a:xfrm>
      </p:grpSpPr>
      <p:sp>
        <p:nvSpPr>
          <p:cNvPr id="140" name="Google Shape;140;p8"/>
          <p:cNvSpPr/>
          <p:nvPr/>
        </p:nvSpPr>
        <p:spPr>
          <a:xfrm>
            <a:off x="130629" y="95074"/>
            <a:ext cx="11843658" cy="19082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November 1</a:t>
            </a:r>
            <a:r>
              <a:rPr kumimoji="0" lang="en-US" sz="5000" b="1" i="0" u="none" strike="noStrike" kern="0" cap="none" spc="0" normalizeH="0" baseline="30000" noProof="0">
                <a:ln>
                  <a:noFill/>
                </a:ln>
                <a:solidFill>
                  <a:srgbClr val="FFFF00"/>
                </a:solidFill>
                <a:effectLst/>
                <a:uLnTx/>
                <a:uFillTx/>
                <a:latin typeface="Calibri"/>
                <a:ea typeface="Calibri"/>
                <a:cs typeface="Calibri"/>
                <a:sym typeface="Calibri"/>
              </a:rPr>
              <a:t>st</a:t>
            </a: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 2017</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UPROSE organizes Call To Action meeting to unite the diaspora.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#OurPowerPRnyc is born.</a:t>
            </a:r>
            <a:endParaRPr kumimoji="0" sz="3400" b="1"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1" name="Google Shape;141;p8"/>
          <p:cNvGrpSpPr/>
          <p:nvPr/>
        </p:nvGrpSpPr>
        <p:grpSpPr>
          <a:xfrm>
            <a:off x="130629" y="2171701"/>
            <a:ext cx="5229254" cy="3993428"/>
            <a:chOff x="130628" y="3613669"/>
            <a:chExt cx="4022272" cy="3071691"/>
          </a:xfrm>
        </p:grpSpPr>
        <p:pic>
          <p:nvPicPr>
            <p:cNvPr id="142" name="Google Shape;142;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0629" y="4400550"/>
              <a:ext cx="4022271" cy="2284810"/>
            </a:xfrm>
            <a:prstGeom prst="rect">
              <a:avLst/>
            </a:prstGeom>
            <a:noFill/>
            <a:ln>
              <a:noFill/>
            </a:ln>
          </p:spPr>
        </p:pic>
        <p:pic>
          <p:nvPicPr>
            <p:cNvPr id="143" name="Google Shape;143;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0628" y="3613669"/>
              <a:ext cx="4022271" cy="786881"/>
            </a:xfrm>
            <a:prstGeom prst="rect">
              <a:avLst/>
            </a:prstGeom>
            <a:noFill/>
            <a:ln>
              <a:noFill/>
            </a:ln>
          </p:spPr>
        </p:pic>
      </p:grpSp>
      <p:pic>
        <p:nvPicPr>
          <p:cNvPr id="144" name="Google Shape;144;p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84966" y="2171701"/>
            <a:ext cx="6489321" cy="3993428"/>
          </a:xfrm>
          <a:prstGeom prst="rect">
            <a:avLst/>
          </a:prstGeom>
          <a:noFill/>
          <a:ln>
            <a:noFill/>
          </a:ln>
        </p:spPr>
      </p:pic>
    </p:spTree>
    <p:extLst>
      <p:ext uri="{BB962C8B-B14F-4D97-AF65-F5344CB8AC3E}">
        <p14:creationId xmlns:p14="http://schemas.microsoft.com/office/powerpoint/2010/main" val="514757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48"/>
        <p:cNvGrpSpPr/>
        <p:nvPr/>
      </p:nvGrpSpPr>
      <p:grpSpPr>
        <a:xfrm>
          <a:off x="0" y="0"/>
          <a:ext cx="0" cy="0"/>
          <a:chOff x="0" y="0"/>
          <a:chExt cx="0" cy="0"/>
        </a:xfrm>
      </p:grpSpPr>
      <p:sp>
        <p:nvSpPr>
          <p:cNvPr id="149" name="Google Shape;149;p9"/>
          <p:cNvSpPr/>
          <p:nvPr/>
        </p:nvSpPr>
        <p:spPr>
          <a:xfrm>
            <a:off x="130628" y="95074"/>
            <a:ext cx="12061370" cy="19082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November 1</a:t>
            </a:r>
            <a:r>
              <a:rPr kumimoji="0" lang="en-US" sz="5000" b="1" i="0" u="none" strike="noStrike" kern="0" cap="none" spc="0" normalizeH="0" baseline="30000" noProof="0">
                <a:ln>
                  <a:noFill/>
                </a:ln>
                <a:solidFill>
                  <a:srgbClr val="FFFF00"/>
                </a:solidFill>
                <a:effectLst/>
                <a:uLnTx/>
                <a:uFillTx/>
                <a:latin typeface="Calibri"/>
                <a:ea typeface="Calibri"/>
                <a:cs typeface="Calibri"/>
                <a:sym typeface="Calibri"/>
              </a:rPr>
              <a:t>st</a:t>
            </a: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 2017</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#OurPowerPRnyc establishes platform guided by Jemez Principles of Democratic Organizing:</a:t>
            </a:r>
            <a:endParaRPr kumimoji="0" sz="3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50;p9"/>
          <p:cNvSpPr/>
          <p:nvPr/>
        </p:nvSpPr>
        <p:spPr>
          <a:xfrm>
            <a:off x="175969" y="2066789"/>
            <a:ext cx="11798318" cy="4390626"/>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50000"/>
              </a:lnSpc>
              <a:spcBef>
                <a:spcPts val="0"/>
              </a:spcBef>
              <a:spcAft>
                <a:spcPts val="0"/>
              </a:spcAft>
              <a:buClr>
                <a:srgbClr val="FFFFFF"/>
              </a:buClr>
              <a:buSzPts val="2700"/>
              <a:buFont typeface="Noto Sans Symbols"/>
              <a:buChar char="∙"/>
              <a:tabLst/>
              <a:defRPr/>
            </a:pPr>
            <a:r>
              <a:rPr kumimoji="0" lang="en-US" sz="2700" b="0" i="0" u="none" strike="noStrike" kern="0" cap="none" spc="0" normalizeH="0" baseline="0" noProof="0">
                <a:ln>
                  <a:noFill/>
                </a:ln>
                <a:solidFill>
                  <a:srgbClr val="FFFFFF"/>
                </a:solidFill>
                <a:effectLst/>
                <a:uLnTx/>
                <a:uFillTx/>
                <a:latin typeface="Calibri"/>
                <a:ea typeface="Calibri"/>
                <a:cs typeface="Calibri"/>
                <a:sym typeface="Calibri"/>
              </a:rPr>
              <a:t>Drop the Debt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50000"/>
              </a:lnSpc>
              <a:spcBef>
                <a:spcPts val="0"/>
              </a:spcBef>
              <a:spcAft>
                <a:spcPts val="0"/>
              </a:spcAft>
              <a:buClr>
                <a:srgbClr val="FFFFFF"/>
              </a:buClr>
              <a:buSzPts val="2700"/>
              <a:buFont typeface="Noto Sans Symbols"/>
              <a:buChar char="∙"/>
              <a:tabLst/>
              <a:defRPr/>
            </a:pPr>
            <a:r>
              <a:rPr kumimoji="0" lang="en-US" sz="2700" b="0" i="0" u="none" strike="noStrike" kern="0" cap="none" spc="0" normalizeH="0" baseline="0" noProof="0">
                <a:ln>
                  <a:noFill/>
                </a:ln>
                <a:solidFill>
                  <a:srgbClr val="FFFFFF"/>
                </a:solidFill>
                <a:effectLst/>
                <a:uLnTx/>
                <a:uFillTx/>
                <a:latin typeface="Calibri"/>
                <a:ea typeface="Calibri"/>
                <a:cs typeface="Calibri"/>
                <a:sym typeface="Calibri"/>
              </a:rPr>
              <a:t>Repeal the Jones Act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50000"/>
              </a:lnSpc>
              <a:spcBef>
                <a:spcPts val="0"/>
              </a:spcBef>
              <a:spcAft>
                <a:spcPts val="0"/>
              </a:spcAft>
              <a:buClr>
                <a:srgbClr val="FFFFFF"/>
              </a:buClr>
              <a:buSzPts val="2700"/>
              <a:buFont typeface="Noto Sans Symbols"/>
              <a:buChar char="∙"/>
              <a:tabLst/>
              <a:defRPr/>
            </a:pPr>
            <a:r>
              <a:rPr kumimoji="0" lang="en-US" sz="2700" b="0" i="0" u="none" strike="noStrike" kern="0" cap="none" spc="0" normalizeH="0" baseline="0" noProof="0">
                <a:ln>
                  <a:noFill/>
                </a:ln>
                <a:solidFill>
                  <a:srgbClr val="FFFFFF"/>
                </a:solidFill>
                <a:effectLst/>
                <a:uLnTx/>
                <a:uFillTx/>
                <a:latin typeface="Calibri"/>
                <a:ea typeface="Calibri"/>
                <a:cs typeface="Calibri"/>
                <a:sym typeface="Calibri"/>
              </a:rPr>
              <a:t>Show Solidarity &amp; Support</a:t>
            </a:r>
            <a:endParaRPr kumimoji="0" sz="27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50000"/>
              </a:lnSpc>
              <a:spcBef>
                <a:spcPts val="0"/>
              </a:spcBef>
              <a:spcAft>
                <a:spcPts val="0"/>
              </a:spcAft>
              <a:buClr>
                <a:srgbClr val="FFFFFF"/>
              </a:buClr>
              <a:buSzPts val="2700"/>
              <a:buFont typeface="Noto Sans Symbols"/>
              <a:buChar char="∙"/>
              <a:tabLst/>
              <a:defRPr/>
            </a:pPr>
            <a:r>
              <a:rPr kumimoji="0" lang="en-US" sz="2700" b="0" i="0" u="none" strike="noStrike" kern="0" cap="none" spc="0" normalizeH="0" baseline="0" noProof="0">
                <a:ln>
                  <a:noFill/>
                </a:ln>
                <a:solidFill>
                  <a:srgbClr val="FFFFFF"/>
                </a:solidFill>
                <a:effectLst/>
                <a:uLnTx/>
                <a:uFillTx/>
                <a:latin typeface="Calibri"/>
                <a:ea typeface="Calibri"/>
                <a:cs typeface="Calibri"/>
                <a:sym typeface="Calibri"/>
              </a:rPr>
              <a:t>Say NO to The Puerto Rico Oversight, Management, and Economic Stability Act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50000"/>
              </a:lnSpc>
              <a:spcBef>
                <a:spcPts val="0"/>
              </a:spcBef>
              <a:spcAft>
                <a:spcPts val="0"/>
              </a:spcAft>
              <a:buClr>
                <a:srgbClr val="FFFFFF"/>
              </a:buClr>
              <a:buSzPts val="2700"/>
              <a:buFont typeface="Noto Sans Symbols"/>
              <a:buChar char="∙"/>
              <a:tabLst/>
              <a:defRPr/>
            </a:pPr>
            <a:r>
              <a:rPr kumimoji="0" lang="en-US" sz="2700" b="0" i="0" u="none" strike="noStrike" kern="0" cap="none" spc="0" normalizeH="0" baseline="0" noProof="0">
                <a:ln>
                  <a:noFill/>
                </a:ln>
                <a:solidFill>
                  <a:srgbClr val="FFFFFF"/>
                </a:solidFill>
                <a:effectLst/>
                <a:uLnTx/>
                <a:uFillTx/>
                <a:latin typeface="Calibri"/>
                <a:ea typeface="Calibri"/>
                <a:cs typeface="Calibri"/>
                <a:sym typeface="Calibri"/>
              </a:rPr>
              <a:t>Push for a Just Recovery &amp; Transition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50000"/>
              </a:lnSpc>
              <a:spcBef>
                <a:spcPts val="0"/>
              </a:spcBef>
              <a:spcAft>
                <a:spcPts val="0"/>
              </a:spcAft>
              <a:buClr>
                <a:srgbClr val="FFFFFF"/>
              </a:buClr>
              <a:buSzPts val="2700"/>
              <a:buFont typeface="Noto Sans Symbols"/>
              <a:buChar char="∙"/>
              <a:tabLst/>
              <a:defRPr/>
            </a:pPr>
            <a:r>
              <a:rPr kumimoji="0" lang="en-US" sz="2700" b="0" i="0" u="none" strike="noStrike" kern="0" cap="none" spc="0" normalizeH="0" baseline="0" noProof="0">
                <a:ln>
                  <a:noFill/>
                </a:ln>
                <a:solidFill>
                  <a:srgbClr val="FFFFFF"/>
                </a:solidFill>
                <a:effectLst/>
                <a:uLnTx/>
                <a:uFillTx/>
                <a:latin typeface="Calibri"/>
                <a:ea typeface="Calibri"/>
                <a:cs typeface="Calibri"/>
                <a:sym typeface="Calibri"/>
              </a:rPr>
              <a:t>Support Puerto Rican Climate Refugees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50000"/>
              </a:lnSpc>
              <a:spcBef>
                <a:spcPts val="0"/>
              </a:spcBef>
              <a:spcAft>
                <a:spcPts val="0"/>
              </a:spcAft>
              <a:buClr>
                <a:srgbClr val="FFFFFF"/>
              </a:buClr>
              <a:buSzPts val="2700"/>
              <a:buFont typeface="Noto Sans Symbols"/>
              <a:buChar char="∙"/>
              <a:tabLst/>
              <a:defRPr/>
            </a:pPr>
            <a:r>
              <a:rPr kumimoji="0" lang="en-US" sz="2700" b="0" i="0" u="none" strike="noStrike" kern="0" cap="none" spc="0" normalizeH="0" baseline="0" noProof="0">
                <a:ln>
                  <a:noFill/>
                </a:ln>
                <a:solidFill>
                  <a:srgbClr val="FFFFFF"/>
                </a:solidFill>
                <a:effectLst/>
                <a:uLnTx/>
                <a:uFillTx/>
                <a:latin typeface="Calibri"/>
                <a:ea typeface="Calibri"/>
                <a:cs typeface="Calibri"/>
                <a:sym typeface="Calibri"/>
              </a:rPr>
              <a:t>Reject the "Tax Cuts and Jobs Act"</a:t>
            </a:r>
            <a:endParaRPr kumimoji="0" sz="27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07794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54"/>
        <p:cNvGrpSpPr/>
        <p:nvPr/>
      </p:nvGrpSpPr>
      <p:grpSpPr>
        <a:xfrm>
          <a:off x="0" y="0"/>
          <a:ext cx="0" cy="0"/>
          <a:chOff x="0" y="0"/>
          <a:chExt cx="0" cy="0"/>
        </a:xfrm>
      </p:grpSpPr>
      <p:sp>
        <p:nvSpPr>
          <p:cNvPr id="155" name="Google Shape;155;p10"/>
          <p:cNvSpPr/>
          <p:nvPr/>
        </p:nvSpPr>
        <p:spPr>
          <a:xfrm>
            <a:off x="130629" y="95074"/>
            <a:ext cx="11843658"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December 29</a:t>
            </a:r>
            <a:r>
              <a:rPr kumimoji="0" lang="en-US" sz="5000" b="1" i="0" u="none" strike="noStrike" kern="0" cap="none" spc="0" normalizeH="0" baseline="30000" noProof="0">
                <a:ln>
                  <a:noFill/>
                </a:ln>
                <a:solidFill>
                  <a:srgbClr val="FFFF00"/>
                </a:solidFill>
                <a:effectLst/>
                <a:uLnTx/>
                <a:uFillTx/>
                <a:latin typeface="Calibri"/>
                <a:ea typeface="Calibri"/>
                <a:cs typeface="Calibri"/>
                <a:sym typeface="Calibri"/>
              </a:rPr>
              <a:t>th</a:t>
            </a: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 2017</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#OurPowerPRnyc holds 100 Days Since Maria action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56" name="Google Shape;156;p10"/>
          <p:cNvPicPr preferRelativeResize="0"/>
          <p:nvPr/>
        </p:nvPicPr>
        <p:blipFill rotWithShape="1">
          <a:blip r:embed="rId3">
            <a:alphaModFix/>
          </a:blip>
          <a:srcRect/>
          <a:stretch/>
        </p:blipFill>
        <p:spPr>
          <a:xfrm>
            <a:off x="6614135" y="1859312"/>
            <a:ext cx="5577865" cy="4211288"/>
          </a:xfrm>
          <a:prstGeom prst="rect">
            <a:avLst/>
          </a:prstGeom>
          <a:noFill/>
          <a:ln>
            <a:noFill/>
          </a:ln>
        </p:spPr>
      </p:pic>
      <p:pic>
        <p:nvPicPr>
          <p:cNvPr id="157" name="Google Shape;157;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1859312"/>
            <a:ext cx="6747692" cy="4211288"/>
          </a:xfrm>
          <a:prstGeom prst="rect">
            <a:avLst/>
          </a:prstGeom>
          <a:noFill/>
          <a:ln>
            <a:noFill/>
          </a:ln>
        </p:spPr>
      </p:pic>
    </p:spTree>
    <p:extLst>
      <p:ext uri="{BB962C8B-B14F-4D97-AF65-F5344CB8AC3E}">
        <p14:creationId xmlns:p14="http://schemas.microsoft.com/office/powerpoint/2010/main" val="149146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61"/>
        <p:cNvGrpSpPr/>
        <p:nvPr/>
      </p:nvGrpSpPr>
      <p:grpSpPr>
        <a:xfrm>
          <a:off x="0" y="0"/>
          <a:ext cx="0" cy="0"/>
          <a:chOff x="0" y="0"/>
          <a:chExt cx="0" cy="0"/>
        </a:xfrm>
      </p:grpSpPr>
      <p:sp>
        <p:nvSpPr>
          <p:cNvPr id="162" name="Google Shape;162;p11"/>
          <p:cNvSpPr/>
          <p:nvPr/>
        </p:nvSpPr>
        <p:spPr>
          <a:xfrm>
            <a:off x="130629" y="95074"/>
            <a:ext cx="11843658"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January 2018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#OurPowerPRnyc launches memes targeting PROMESA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3" name="Google Shape;163;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9213" y="1505469"/>
            <a:ext cx="5289031" cy="5289031"/>
          </a:xfrm>
          <a:prstGeom prst="rect">
            <a:avLst/>
          </a:prstGeom>
          <a:noFill/>
          <a:ln>
            <a:noFill/>
          </a:ln>
        </p:spPr>
      </p:pic>
      <p:pic>
        <p:nvPicPr>
          <p:cNvPr id="164" name="Google Shape;164;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57900" y="1505469"/>
            <a:ext cx="5648111" cy="5213641"/>
          </a:xfrm>
          <a:prstGeom prst="rect">
            <a:avLst/>
          </a:prstGeom>
          <a:noFill/>
          <a:ln>
            <a:noFill/>
          </a:ln>
        </p:spPr>
      </p:pic>
    </p:spTree>
    <p:extLst>
      <p:ext uri="{BB962C8B-B14F-4D97-AF65-F5344CB8AC3E}">
        <p14:creationId xmlns:p14="http://schemas.microsoft.com/office/powerpoint/2010/main" val="24627906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68"/>
        <p:cNvGrpSpPr/>
        <p:nvPr/>
      </p:nvGrpSpPr>
      <p:grpSpPr>
        <a:xfrm>
          <a:off x="0" y="0"/>
          <a:ext cx="0" cy="0"/>
          <a:chOff x="0" y="0"/>
          <a:chExt cx="0" cy="0"/>
        </a:xfrm>
      </p:grpSpPr>
      <p:sp>
        <p:nvSpPr>
          <p:cNvPr id="169" name="Google Shape;169;p12"/>
          <p:cNvSpPr/>
          <p:nvPr/>
        </p:nvSpPr>
        <p:spPr>
          <a:xfrm>
            <a:off x="130629" y="95074"/>
            <a:ext cx="11843658" cy="19082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January 22</a:t>
            </a:r>
            <a:r>
              <a:rPr kumimoji="0" lang="en-US" sz="5000" b="1" i="0" u="none" strike="noStrike" kern="0" cap="none" spc="0" normalizeH="0" baseline="30000" noProof="0">
                <a:ln>
                  <a:noFill/>
                </a:ln>
                <a:solidFill>
                  <a:srgbClr val="FFFF00"/>
                </a:solidFill>
                <a:effectLst/>
                <a:uLnTx/>
                <a:uFillTx/>
                <a:latin typeface="Calibri"/>
                <a:ea typeface="Calibri"/>
                <a:cs typeface="Calibri"/>
                <a:sym typeface="Calibri"/>
              </a:rPr>
              <a:t>nd</a:t>
            </a: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 2018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#OurPowerPRnyc gathers to confront members of the Fiscal Control Board at a "Rebuilding Puerto Rico" panel discussion</a:t>
            </a:r>
            <a:endParaRPr kumimoji="0" sz="34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0" name="Google Shape;170;p12"/>
          <p:cNvPicPr preferRelativeResize="0"/>
          <p:nvPr/>
        </p:nvPicPr>
        <p:blipFill rotWithShape="1">
          <a:blip r:embed="rId3">
            <a:alphaModFix/>
          </a:blip>
          <a:srcRect/>
          <a:stretch/>
        </p:blipFill>
        <p:spPr>
          <a:xfrm>
            <a:off x="92529" y="2030736"/>
            <a:ext cx="7171871" cy="4719314"/>
          </a:xfrm>
          <a:prstGeom prst="rect">
            <a:avLst/>
          </a:prstGeom>
          <a:noFill/>
          <a:ln>
            <a:noFill/>
          </a:ln>
        </p:spPr>
      </p:pic>
      <p:pic>
        <p:nvPicPr>
          <p:cNvPr id="171" name="Google Shape;171;p12"/>
          <p:cNvPicPr preferRelativeResize="0"/>
          <p:nvPr/>
        </p:nvPicPr>
        <p:blipFill rotWithShape="1">
          <a:blip r:embed="rId4">
            <a:alphaModFix/>
          </a:blip>
          <a:srcRect/>
          <a:stretch/>
        </p:blipFill>
        <p:spPr>
          <a:xfrm>
            <a:off x="7297956" y="2030736"/>
            <a:ext cx="4830544" cy="4719314"/>
          </a:xfrm>
          <a:prstGeom prst="rect">
            <a:avLst/>
          </a:prstGeom>
          <a:noFill/>
          <a:ln>
            <a:noFill/>
          </a:ln>
        </p:spPr>
      </p:pic>
    </p:spTree>
    <p:extLst>
      <p:ext uri="{BB962C8B-B14F-4D97-AF65-F5344CB8AC3E}">
        <p14:creationId xmlns:p14="http://schemas.microsoft.com/office/powerpoint/2010/main" val="30840858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75"/>
        <p:cNvGrpSpPr/>
        <p:nvPr/>
      </p:nvGrpSpPr>
      <p:grpSpPr>
        <a:xfrm>
          <a:off x="0" y="0"/>
          <a:ext cx="0" cy="0"/>
          <a:chOff x="0" y="0"/>
          <a:chExt cx="0" cy="0"/>
        </a:xfrm>
      </p:grpSpPr>
      <p:sp>
        <p:nvSpPr>
          <p:cNvPr id="176" name="Google Shape;176;p13"/>
          <p:cNvSpPr/>
          <p:nvPr/>
        </p:nvSpPr>
        <p:spPr>
          <a:xfrm>
            <a:off x="130629" y="95074"/>
            <a:ext cx="11843658" cy="19082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Winter-Spring 2018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OurPowerPR launches five Solidarity Brigades in Puerto Rico to support "Just Recovery and Rebuild" projects</a:t>
            </a:r>
            <a:endParaRPr kumimoji="0" sz="34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7" name="Google Shape;177;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257707"/>
            <a:ext cx="6359071" cy="3973095"/>
          </a:xfrm>
          <a:prstGeom prst="rect">
            <a:avLst/>
          </a:prstGeom>
          <a:noFill/>
          <a:ln>
            <a:noFill/>
          </a:ln>
        </p:spPr>
      </p:pic>
      <p:pic>
        <p:nvPicPr>
          <p:cNvPr id="178" name="Google Shape;178;p13" descr="Image result for ourpowerprnyc brigad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58457" y="2257706"/>
            <a:ext cx="5933544" cy="3973095"/>
          </a:xfrm>
          <a:prstGeom prst="rect">
            <a:avLst/>
          </a:prstGeom>
          <a:noFill/>
          <a:ln>
            <a:noFill/>
          </a:ln>
        </p:spPr>
      </p:pic>
    </p:spTree>
    <p:extLst>
      <p:ext uri="{BB962C8B-B14F-4D97-AF65-F5344CB8AC3E}">
        <p14:creationId xmlns:p14="http://schemas.microsoft.com/office/powerpoint/2010/main" val="921961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82"/>
        <p:cNvGrpSpPr/>
        <p:nvPr/>
      </p:nvGrpSpPr>
      <p:grpSpPr>
        <a:xfrm>
          <a:off x="0" y="0"/>
          <a:ext cx="0" cy="0"/>
          <a:chOff x="0" y="0"/>
          <a:chExt cx="0" cy="0"/>
        </a:xfrm>
      </p:grpSpPr>
      <p:sp>
        <p:nvSpPr>
          <p:cNvPr id="183" name="Google Shape;183;p14"/>
          <p:cNvSpPr/>
          <p:nvPr/>
        </p:nvSpPr>
        <p:spPr>
          <a:xfrm>
            <a:off x="130629" y="95074"/>
            <a:ext cx="11843658"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Spring 2018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#OurPowerPRnyc keeps the memes coming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84" name="Google Shape;184;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94843" y="1762321"/>
            <a:ext cx="3915230" cy="3915230"/>
          </a:xfrm>
          <a:prstGeom prst="rect">
            <a:avLst/>
          </a:prstGeom>
          <a:noFill/>
          <a:ln>
            <a:noFill/>
          </a:ln>
        </p:spPr>
      </p:pic>
      <p:pic>
        <p:nvPicPr>
          <p:cNvPr id="185" name="Google Shape;185;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18930" y="1762321"/>
            <a:ext cx="3915230" cy="3915230"/>
          </a:xfrm>
          <a:prstGeom prst="rect">
            <a:avLst/>
          </a:prstGeom>
          <a:noFill/>
          <a:ln>
            <a:noFill/>
          </a:ln>
        </p:spPr>
      </p:pic>
      <p:pic>
        <p:nvPicPr>
          <p:cNvPr id="186" name="Google Shape;186;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0629" y="1762903"/>
            <a:ext cx="3915230" cy="3915230"/>
          </a:xfrm>
          <a:prstGeom prst="rect">
            <a:avLst/>
          </a:prstGeom>
          <a:noFill/>
          <a:ln>
            <a:noFill/>
          </a:ln>
        </p:spPr>
      </p:pic>
    </p:spTree>
    <p:extLst>
      <p:ext uri="{BB962C8B-B14F-4D97-AF65-F5344CB8AC3E}">
        <p14:creationId xmlns:p14="http://schemas.microsoft.com/office/powerpoint/2010/main" val="3889508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90"/>
        <p:cNvGrpSpPr/>
        <p:nvPr/>
      </p:nvGrpSpPr>
      <p:grpSpPr>
        <a:xfrm>
          <a:off x="0" y="0"/>
          <a:ext cx="0" cy="0"/>
          <a:chOff x="0" y="0"/>
          <a:chExt cx="0" cy="0"/>
        </a:xfrm>
      </p:grpSpPr>
      <p:sp>
        <p:nvSpPr>
          <p:cNvPr id="191" name="Google Shape;191;p15"/>
          <p:cNvSpPr/>
          <p:nvPr/>
        </p:nvSpPr>
        <p:spPr>
          <a:xfrm>
            <a:off x="130629" y="95074"/>
            <a:ext cx="11843658" cy="190821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June 10</a:t>
            </a:r>
            <a:r>
              <a:rPr kumimoji="0" lang="en-US" sz="5000" b="1" i="0" u="none" strike="noStrike" kern="0" cap="none" spc="0" normalizeH="0" baseline="30000" noProof="0">
                <a:ln>
                  <a:noFill/>
                </a:ln>
                <a:solidFill>
                  <a:srgbClr val="FFFF00"/>
                </a:solidFill>
                <a:effectLst/>
                <a:uLnTx/>
                <a:uFillTx/>
                <a:latin typeface="Calibri"/>
                <a:ea typeface="Calibri"/>
                <a:cs typeface="Calibri"/>
                <a:sym typeface="Calibri"/>
              </a:rPr>
              <a:t>th</a:t>
            </a: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 2018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#OurPowerPRnyc forms contingent in National Puerto Rican Day Parade under theme "El poder lo tenemos nosotros"</a:t>
            </a:r>
            <a:endParaRPr kumimoji="0" sz="34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2" name="Google Shape;192;p15" descr="Image result for puerto rican parade ourpower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954401"/>
            <a:ext cx="6286500" cy="4903599"/>
          </a:xfrm>
          <a:prstGeom prst="rect">
            <a:avLst/>
          </a:prstGeom>
          <a:noFill/>
          <a:ln>
            <a:noFill/>
          </a:ln>
        </p:spPr>
      </p:pic>
      <p:pic>
        <p:nvPicPr>
          <p:cNvPr id="193" name="Google Shape;193;p15" descr="Image result for puerto rican parade ourpowerpr upros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72200" y="1940492"/>
            <a:ext cx="6019800" cy="4917508"/>
          </a:xfrm>
          <a:prstGeom prst="rect">
            <a:avLst/>
          </a:prstGeom>
          <a:noFill/>
          <a:ln>
            <a:noFill/>
          </a:ln>
        </p:spPr>
      </p:pic>
    </p:spTree>
    <p:extLst>
      <p:ext uri="{BB962C8B-B14F-4D97-AF65-F5344CB8AC3E}">
        <p14:creationId xmlns:p14="http://schemas.microsoft.com/office/powerpoint/2010/main" val="4193629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97"/>
        <p:cNvGrpSpPr/>
        <p:nvPr/>
      </p:nvGrpSpPr>
      <p:grpSpPr>
        <a:xfrm>
          <a:off x="0" y="0"/>
          <a:ext cx="0" cy="0"/>
          <a:chOff x="0" y="0"/>
          <a:chExt cx="0" cy="0"/>
        </a:xfrm>
      </p:grpSpPr>
      <p:sp>
        <p:nvSpPr>
          <p:cNvPr id="198" name="Google Shape;198;p16"/>
          <p:cNvSpPr/>
          <p:nvPr/>
        </p:nvSpPr>
        <p:spPr>
          <a:xfrm>
            <a:off x="130629" y="95074"/>
            <a:ext cx="11843658" cy="24314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June 19</a:t>
            </a:r>
            <a:r>
              <a:rPr kumimoji="0" lang="en-US" sz="5000" b="1" i="0" u="none" strike="noStrike" kern="0" cap="none" spc="0" normalizeH="0" baseline="30000" noProof="0">
                <a:ln>
                  <a:noFill/>
                </a:ln>
                <a:solidFill>
                  <a:srgbClr val="FFFF00"/>
                </a:solidFill>
                <a:effectLst/>
                <a:uLnTx/>
                <a:uFillTx/>
                <a:latin typeface="Calibri"/>
                <a:ea typeface="Calibri"/>
                <a:cs typeface="Calibri"/>
                <a:sym typeface="Calibri"/>
              </a:rPr>
              <a:t>th</a:t>
            </a: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 2018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#OurPowerPRnyc holds a community forum on Vieques with grassroots leaders for conversation 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leadership, resilience, sovereignty</a:t>
            </a:r>
            <a:endParaRPr kumimoji="0" sz="34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9" name="Google Shape;199;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66100" y="1551414"/>
            <a:ext cx="3871687" cy="5010419"/>
          </a:xfrm>
          <a:prstGeom prst="rect">
            <a:avLst/>
          </a:prstGeom>
          <a:noFill/>
          <a:ln>
            <a:noFill/>
          </a:ln>
        </p:spPr>
      </p:pic>
      <p:pic>
        <p:nvPicPr>
          <p:cNvPr id="200" name="Google Shape;200;p16"/>
          <p:cNvPicPr preferRelativeResize="0"/>
          <p:nvPr/>
        </p:nvPicPr>
        <p:blipFill rotWithShape="1">
          <a:blip r:embed="rId4">
            <a:alphaModFix/>
          </a:blip>
          <a:srcRect/>
          <a:stretch/>
        </p:blipFill>
        <p:spPr>
          <a:xfrm>
            <a:off x="130628" y="2718836"/>
            <a:ext cx="7883071" cy="3842997"/>
          </a:xfrm>
          <a:prstGeom prst="rect">
            <a:avLst/>
          </a:prstGeom>
          <a:noFill/>
          <a:ln>
            <a:noFill/>
          </a:ln>
        </p:spPr>
      </p:pic>
    </p:spTree>
    <p:extLst>
      <p:ext uri="{BB962C8B-B14F-4D97-AF65-F5344CB8AC3E}">
        <p14:creationId xmlns:p14="http://schemas.microsoft.com/office/powerpoint/2010/main" val="651628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cstate="screen">
            <a:alphaModFix/>
            <a:extLst>
              <a:ext uri="{28A0092B-C50C-407E-A947-70E740481C1C}">
                <a14:useLocalDpi xmlns:a14="http://schemas.microsoft.com/office/drawing/2010/main"/>
              </a:ext>
            </a:extLst>
          </a:blip>
          <a:srcRect r="-5395"/>
          <a:stretch/>
        </p:blipFill>
        <p:spPr>
          <a:xfrm>
            <a:off x="3379787" y="0"/>
            <a:ext cx="3862405" cy="3524426"/>
          </a:xfrm>
          <a:prstGeom prst="rect">
            <a:avLst/>
          </a:prstGeom>
          <a:noFill/>
          <a:ln>
            <a:noFill/>
          </a:ln>
        </p:spPr>
      </p:pic>
      <p:pic>
        <p:nvPicPr>
          <p:cNvPr id="64" name="Google Shape;64;p1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266411" y="4182530"/>
            <a:ext cx="4733516" cy="2675470"/>
          </a:xfrm>
          <a:prstGeom prst="rect">
            <a:avLst/>
          </a:prstGeom>
          <a:noFill/>
          <a:ln>
            <a:noFill/>
          </a:ln>
        </p:spPr>
      </p:pic>
      <p:pic>
        <p:nvPicPr>
          <p:cNvPr id="65" name="Google Shape;65;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242197" y="1"/>
            <a:ext cx="2887931" cy="6857999"/>
          </a:xfrm>
          <a:prstGeom prst="rect">
            <a:avLst/>
          </a:prstGeom>
          <a:noFill/>
          <a:ln>
            <a:noFill/>
          </a:ln>
        </p:spPr>
      </p:pic>
      <p:pic>
        <p:nvPicPr>
          <p:cNvPr id="66" name="Google Shape;66;p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83515" y="1256668"/>
            <a:ext cx="1496272" cy="2172332"/>
          </a:xfrm>
          <a:prstGeom prst="rect">
            <a:avLst/>
          </a:prstGeom>
          <a:noFill/>
          <a:ln>
            <a:noFill/>
          </a:ln>
        </p:spPr>
      </p:pic>
      <p:sp>
        <p:nvSpPr>
          <p:cNvPr id="67" name="Google Shape;67;p14"/>
          <p:cNvSpPr txBox="1"/>
          <p:nvPr/>
        </p:nvSpPr>
        <p:spPr>
          <a:xfrm>
            <a:off x="2061882" y="3354441"/>
            <a:ext cx="7174059" cy="608294"/>
          </a:xfrm>
          <a:prstGeom prst="rect">
            <a:avLst/>
          </a:prstGeom>
          <a:noFill/>
          <a:ln>
            <a:noFill/>
          </a:ln>
        </p:spPr>
        <p:txBody>
          <a:bodyPr spcFirstLastPara="1" wrap="square" lIns="80669" tIns="80669" rIns="80669" bIns="80669" anchor="t" anchorCtr="0">
            <a:noAutofit/>
          </a:bodyPr>
          <a:lstStyle/>
          <a:p>
            <a:pPr defTabSz="806867">
              <a:buClr>
                <a:srgbClr val="000000"/>
              </a:buClr>
            </a:pPr>
            <a:r>
              <a:rPr lang="en" sz="3177" kern="0">
                <a:solidFill>
                  <a:srgbClr val="FFFFFF"/>
                </a:solidFill>
                <a:highlight>
                  <a:srgbClr val="000000"/>
                </a:highlight>
                <a:latin typeface="Impact"/>
                <a:ea typeface="Impact"/>
                <a:cs typeface="Impact"/>
                <a:sym typeface="Impact"/>
              </a:rPr>
              <a:t>AUGUST 25-27, 2017</a:t>
            </a:r>
            <a:endParaRPr sz="3177" kern="0">
              <a:solidFill>
                <a:srgbClr val="FFFFFF"/>
              </a:solidFill>
              <a:highlight>
                <a:srgbClr val="000000"/>
              </a:highlight>
              <a:latin typeface="Impact"/>
              <a:ea typeface="Impact"/>
              <a:cs typeface="Impact"/>
              <a:sym typeface="Impact"/>
            </a:endParaRPr>
          </a:p>
          <a:p>
            <a:pPr defTabSz="806867">
              <a:buClr>
                <a:srgbClr val="000000"/>
              </a:buClr>
            </a:pPr>
            <a:r>
              <a:rPr lang="en" sz="3177" kern="0">
                <a:solidFill>
                  <a:srgbClr val="FFFFFF"/>
                </a:solidFill>
                <a:highlight>
                  <a:srgbClr val="000000"/>
                </a:highlight>
                <a:latin typeface="Impact"/>
                <a:ea typeface="Impact"/>
                <a:cs typeface="Impact"/>
                <a:sym typeface="Impact"/>
              </a:rPr>
              <a:t>HURRICANE HARVEY - HOUSTON</a:t>
            </a:r>
            <a:endParaRPr sz="3177" kern="0">
              <a:solidFill>
                <a:srgbClr val="FFFFFF"/>
              </a:solidFill>
              <a:highlight>
                <a:srgbClr val="000000"/>
              </a:highlight>
              <a:latin typeface="Impact"/>
              <a:ea typeface="Impact"/>
              <a:cs typeface="Impact"/>
              <a:sym typeface="Impact"/>
            </a:endParaRPr>
          </a:p>
        </p:txBody>
      </p:sp>
    </p:spTree>
    <p:extLst>
      <p:ext uri="{BB962C8B-B14F-4D97-AF65-F5344CB8AC3E}">
        <p14:creationId xmlns:p14="http://schemas.microsoft.com/office/powerpoint/2010/main" val="7008401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204"/>
        <p:cNvGrpSpPr/>
        <p:nvPr/>
      </p:nvGrpSpPr>
      <p:grpSpPr>
        <a:xfrm>
          <a:off x="0" y="0"/>
          <a:ext cx="0" cy="0"/>
          <a:chOff x="0" y="0"/>
          <a:chExt cx="0" cy="0"/>
        </a:xfrm>
      </p:grpSpPr>
      <p:sp>
        <p:nvSpPr>
          <p:cNvPr id="205" name="Google Shape;205;p17"/>
          <p:cNvSpPr/>
          <p:nvPr/>
        </p:nvSpPr>
        <p:spPr>
          <a:xfrm>
            <a:off x="130629" y="95074"/>
            <a:ext cx="11843658" cy="13849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September 20</a:t>
            </a:r>
            <a:r>
              <a:rPr kumimoji="0" lang="en-US" sz="5000" b="1" i="0" u="none" strike="noStrike" kern="0" cap="none" spc="0" normalizeH="0" baseline="30000" noProof="0">
                <a:ln>
                  <a:noFill/>
                </a:ln>
                <a:solidFill>
                  <a:srgbClr val="FFFF00"/>
                </a:solidFill>
                <a:effectLst/>
                <a:uLnTx/>
                <a:uFillTx/>
                <a:latin typeface="Calibri"/>
                <a:ea typeface="Calibri"/>
                <a:cs typeface="Calibri"/>
                <a:sym typeface="Calibri"/>
              </a:rPr>
              <a:t>th</a:t>
            </a:r>
            <a:r>
              <a:rPr kumimoji="0" lang="en-US" sz="5000" b="1" i="0" u="none" strike="noStrike" kern="0" cap="none" spc="0" normalizeH="0" baseline="0" noProof="0">
                <a:ln>
                  <a:noFill/>
                </a:ln>
                <a:solidFill>
                  <a:srgbClr val="FFFF00"/>
                </a:solidFill>
                <a:effectLst/>
                <a:uLnTx/>
                <a:uFillTx/>
                <a:latin typeface="Calibri"/>
                <a:ea typeface="Calibri"/>
                <a:cs typeface="Calibri"/>
                <a:sym typeface="Calibri"/>
              </a:rPr>
              <a:t> 2018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#OurPowerPRnyc holds gathering to mark one year since Maria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6" name="Google Shape;206;p17" descr="Image result for ourpowerprny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82123" y="1560794"/>
            <a:ext cx="3009674" cy="2784365"/>
          </a:xfrm>
          <a:prstGeom prst="rect">
            <a:avLst/>
          </a:prstGeom>
          <a:noFill/>
          <a:ln>
            <a:noFill/>
          </a:ln>
        </p:spPr>
      </p:pic>
      <p:pic>
        <p:nvPicPr>
          <p:cNvPr id="207" name="Google Shape;207;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1575252"/>
            <a:ext cx="4082123" cy="5282747"/>
          </a:xfrm>
          <a:prstGeom prst="rect">
            <a:avLst/>
          </a:prstGeom>
          <a:noFill/>
          <a:ln>
            <a:noFill/>
          </a:ln>
        </p:spPr>
      </p:pic>
      <p:pic>
        <p:nvPicPr>
          <p:cNvPr id="208" name="Google Shape;208;p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91797" y="1575252"/>
            <a:ext cx="5100203" cy="2769907"/>
          </a:xfrm>
          <a:prstGeom prst="rect">
            <a:avLst/>
          </a:prstGeom>
          <a:noFill/>
          <a:ln>
            <a:noFill/>
          </a:ln>
        </p:spPr>
      </p:pic>
      <p:pic>
        <p:nvPicPr>
          <p:cNvPr id="209" name="Google Shape;209;p1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240693" y="4323846"/>
            <a:ext cx="1951307" cy="2534154"/>
          </a:xfrm>
          <a:prstGeom prst="rect">
            <a:avLst/>
          </a:prstGeom>
          <a:noFill/>
          <a:ln>
            <a:noFill/>
          </a:ln>
        </p:spPr>
      </p:pic>
      <p:pic>
        <p:nvPicPr>
          <p:cNvPr id="210" name="Google Shape;210;p17" descr="Image result for ourpowerprnyc"/>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750942" y="4331802"/>
            <a:ext cx="2526196" cy="2526197"/>
          </a:xfrm>
          <a:prstGeom prst="rect">
            <a:avLst/>
          </a:prstGeom>
          <a:noFill/>
          <a:ln>
            <a:noFill/>
          </a:ln>
        </p:spPr>
      </p:pic>
      <p:pic>
        <p:nvPicPr>
          <p:cNvPr id="211" name="Google Shape;211;p17" descr="Image result for ourpowerprnyc"/>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082122" y="4262229"/>
            <a:ext cx="3752849" cy="2610228"/>
          </a:xfrm>
          <a:prstGeom prst="rect">
            <a:avLst/>
          </a:prstGeom>
          <a:noFill/>
          <a:ln>
            <a:noFill/>
          </a:ln>
        </p:spPr>
      </p:pic>
    </p:spTree>
    <p:extLst>
      <p:ext uri="{BB962C8B-B14F-4D97-AF65-F5344CB8AC3E}">
        <p14:creationId xmlns:p14="http://schemas.microsoft.com/office/powerpoint/2010/main" val="1313682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BC901-A336-724B-BB6E-D8C963A1FCA6}"/>
              </a:ext>
            </a:extLst>
          </p:cNvPr>
          <p:cNvSpPr>
            <a:spLocks noGrp="1"/>
          </p:cNvSpPr>
          <p:nvPr>
            <p:ph type="title"/>
          </p:nvPr>
        </p:nvSpPr>
        <p:spPr>
          <a:xfrm>
            <a:off x="5277329" y="640081"/>
            <a:ext cx="6274590" cy="2210696"/>
          </a:xfrm>
          <a:noFill/>
        </p:spPr>
        <p:txBody>
          <a:bodyPr vert="horz" lIns="91440" tIns="45720" rIns="91440" bIns="45720" rtlCol="0" anchor="b">
            <a:normAutofit/>
          </a:bodyPr>
          <a:lstStyle/>
          <a:p>
            <a:pPr algn="ctr" defTabSz="914400"/>
            <a:r>
              <a:rPr lang="en-US" sz="6000" dirty="0">
                <a:latin typeface="+mj-lt"/>
              </a:rPr>
              <a:t>Questions</a:t>
            </a:r>
          </a:p>
        </p:txBody>
      </p:sp>
      <p:pic>
        <p:nvPicPr>
          <p:cNvPr id="4" name="Picture 3">
            <a:extLst>
              <a:ext uri="{FF2B5EF4-FFF2-40B4-BE49-F238E27FC236}">
                <a16:creationId xmlns:a16="http://schemas.microsoft.com/office/drawing/2014/main" id="{C4381F56-77E5-914E-B447-CA8C4A56CC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4654296" cy="6857990"/>
          </a:xfrm>
          <a:prstGeom prst="rect">
            <a:avLst/>
          </a:prstGeom>
        </p:spPr>
      </p:pic>
      <p:pic>
        <p:nvPicPr>
          <p:cNvPr id="5" name="Picture 4">
            <a:extLst>
              <a:ext uri="{FF2B5EF4-FFF2-40B4-BE49-F238E27FC236}">
                <a16:creationId xmlns:a16="http://schemas.microsoft.com/office/drawing/2014/main" id="{0196CD1B-9F92-534B-9D09-911C903A1F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5591" y="6492865"/>
            <a:ext cx="942065" cy="365125"/>
          </a:xfrm>
          <a:prstGeom prst="rect">
            <a:avLst/>
          </a:prstGeom>
        </p:spPr>
      </p:pic>
      <p:pic>
        <p:nvPicPr>
          <p:cNvPr id="6" name="Picture 5">
            <a:extLst>
              <a:ext uri="{FF2B5EF4-FFF2-40B4-BE49-F238E27FC236}">
                <a16:creationId xmlns:a16="http://schemas.microsoft.com/office/drawing/2014/main" id="{64B56B5F-1057-944D-960F-E1350AF4E2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1609" y="6475696"/>
            <a:ext cx="912737" cy="338230"/>
          </a:xfrm>
          <a:prstGeom prst="rect">
            <a:avLst/>
          </a:prstGeom>
        </p:spPr>
      </p:pic>
      <p:sp>
        <p:nvSpPr>
          <p:cNvPr id="8" name="TextBox 7">
            <a:extLst>
              <a:ext uri="{FF2B5EF4-FFF2-40B4-BE49-F238E27FC236}">
                <a16:creationId xmlns:a16="http://schemas.microsoft.com/office/drawing/2014/main" id="{2E00AF74-3BAF-2244-92D5-13B8E62337CB}"/>
              </a:ext>
            </a:extLst>
          </p:cNvPr>
          <p:cNvSpPr txBox="1"/>
          <p:nvPr/>
        </p:nvSpPr>
        <p:spPr>
          <a:xfrm>
            <a:off x="5106623" y="3656158"/>
            <a:ext cx="6627456" cy="2862322"/>
          </a:xfrm>
          <a:prstGeom prst="rect">
            <a:avLst/>
          </a:prstGeom>
          <a:noFill/>
        </p:spPr>
        <p:txBody>
          <a:bodyPr wrap="square" rtlCol="0">
            <a:spAutoFit/>
          </a:bodyPr>
          <a:lstStyle/>
          <a:p>
            <a:pPr algn="ctr"/>
            <a:r>
              <a:rPr lang="en-US" b="1" dirty="0">
                <a:solidFill>
                  <a:schemeClr val="tx1">
                    <a:lumMod val="85000"/>
                    <a:lumOff val="15000"/>
                  </a:schemeClr>
                </a:solidFill>
              </a:rPr>
              <a:t>Access the report online:</a:t>
            </a:r>
            <a:endParaRPr lang="en-US" dirty="0">
              <a:solidFill>
                <a:schemeClr val="tx1">
                  <a:lumMod val="85000"/>
                  <a:lumOff val="15000"/>
                </a:schemeClr>
              </a:solidFill>
            </a:endParaRPr>
          </a:p>
          <a:p>
            <a:pPr algn="ctr"/>
            <a:r>
              <a:rPr lang="en-US" dirty="0">
                <a:solidFill>
                  <a:schemeClr val="tx1">
                    <a:lumMod val="85000"/>
                    <a:lumOff val="15000"/>
                  </a:schemeClr>
                </a:solidFill>
                <a:hlinkClick r:id="rId5"/>
              </a:rPr>
              <a:t>https://bit.ly/2YNpAfT</a:t>
            </a:r>
            <a:r>
              <a:rPr lang="en-US" dirty="0">
                <a:solidFill>
                  <a:schemeClr val="tx1">
                    <a:lumMod val="85000"/>
                    <a:lumOff val="15000"/>
                  </a:schemeClr>
                </a:solidFill>
              </a:rPr>
              <a:t> </a:t>
            </a:r>
          </a:p>
          <a:p>
            <a:pPr algn="ctr"/>
            <a:r>
              <a:rPr lang="en-US" b="1" dirty="0">
                <a:solidFill>
                  <a:schemeClr val="tx1">
                    <a:lumMod val="85000"/>
                    <a:lumOff val="15000"/>
                  </a:schemeClr>
                </a:solidFill>
              </a:rPr>
              <a:t> </a:t>
            </a:r>
          </a:p>
          <a:p>
            <a:pPr algn="ctr"/>
            <a:r>
              <a:rPr lang="en-US" b="1" dirty="0">
                <a:solidFill>
                  <a:schemeClr val="tx1">
                    <a:lumMod val="85000"/>
                    <a:lumOff val="15000"/>
                  </a:schemeClr>
                </a:solidFill>
              </a:rPr>
              <a:t>Contact us</a:t>
            </a:r>
          </a:p>
          <a:p>
            <a:r>
              <a:rPr lang="en-US" dirty="0">
                <a:hlinkClick r:id="rId6"/>
              </a:rPr>
              <a:t>info@climateadvocacylab.org</a:t>
            </a:r>
            <a:r>
              <a:rPr lang="en-US" dirty="0"/>
              <a:t> • </a:t>
            </a:r>
            <a:r>
              <a:rPr lang="en-US" dirty="0">
                <a:hlinkClick r:id="rId7"/>
              </a:rPr>
              <a:t>holly@climatejusticealliance.org</a:t>
            </a:r>
            <a:endParaRPr lang="en-US" dirty="0"/>
          </a:p>
          <a:p>
            <a:endParaRPr lang="en-US" dirty="0"/>
          </a:p>
          <a:p>
            <a:pPr algn="ctr"/>
            <a:r>
              <a:rPr lang="en-US" b="1" dirty="0"/>
              <a:t>Offer your feedback!</a:t>
            </a:r>
          </a:p>
          <a:p>
            <a:pPr algn="ctr"/>
            <a:r>
              <a:rPr lang="en-US" dirty="0">
                <a:hlinkClick r:id="rId8"/>
              </a:rPr>
              <a:t>https://forms.gle/ixKymYcwT9NjGxUH7</a:t>
            </a:r>
            <a:r>
              <a:rPr lang="en-US" dirty="0"/>
              <a:t> </a:t>
            </a:r>
          </a:p>
          <a:p>
            <a:endParaRPr lang="en-US" dirty="0"/>
          </a:p>
          <a:p>
            <a:endParaRPr lang="en-US" dirty="0"/>
          </a:p>
        </p:txBody>
      </p:sp>
      <p:sp>
        <p:nvSpPr>
          <p:cNvPr id="9" name="TextBox 8">
            <a:extLst>
              <a:ext uri="{FF2B5EF4-FFF2-40B4-BE49-F238E27FC236}">
                <a16:creationId xmlns:a16="http://schemas.microsoft.com/office/drawing/2014/main" id="{3E070411-9212-434D-89C4-139E2759109E}"/>
              </a:ext>
            </a:extLst>
          </p:cNvPr>
          <p:cNvSpPr txBox="1"/>
          <p:nvPr/>
        </p:nvSpPr>
        <p:spPr>
          <a:xfrm>
            <a:off x="6589533" y="6536927"/>
            <a:ext cx="5731056" cy="261610"/>
          </a:xfrm>
          <a:prstGeom prst="rect">
            <a:avLst/>
          </a:prstGeom>
          <a:noFill/>
        </p:spPr>
        <p:txBody>
          <a:bodyPr wrap="none" rtlCol="0">
            <a:spAutoFit/>
          </a:bodyPr>
          <a:lstStyle/>
          <a:p>
            <a:pPr algn="r"/>
            <a:r>
              <a:rPr lang="en-US" sz="1100" i="1" dirty="0"/>
              <a:t>Image: Screen-printed posters created on the Greenpeace boat. Photo by Crystal Clarity.</a:t>
            </a:r>
          </a:p>
        </p:txBody>
      </p:sp>
    </p:spTree>
    <p:extLst>
      <p:ext uri="{BB962C8B-B14F-4D97-AF65-F5344CB8AC3E}">
        <p14:creationId xmlns:p14="http://schemas.microsoft.com/office/powerpoint/2010/main" val="1231254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E25A77-EEE4-544F-92F5-BFAB794A86C6}"/>
              </a:ext>
            </a:extLst>
          </p:cNvPr>
          <p:cNvPicPr>
            <a:picLocks noChangeAspect="1"/>
          </p:cNvPicPr>
          <p:nvPr/>
        </p:nvPicPr>
        <p:blipFill rotWithShape="1">
          <a:blip r:embed="rId3"/>
          <a:srcRect/>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0BE2D5B-81E3-C049-813D-CE17A3A1383F}"/>
              </a:ext>
            </a:extLst>
          </p:cNvPr>
          <p:cNvSpPr>
            <a:spLocks noGrp="1"/>
          </p:cNvSpPr>
          <p:nvPr>
            <p:ph type="title"/>
          </p:nvPr>
        </p:nvSpPr>
        <p:spPr>
          <a:xfrm>
            <a:off x="709448" y="1913950"/>
            <a:ext cx="4204137" cy="1342754"/>
          </a:xfrm>
        </p:spPr>
        <p:txBody>
          <a:bodyPr>
            <a:normAutofit/>
          </a:bodyPr>
          <a:lstStyle/>
          <a:p>
            <a:pPr algn="ctr"/>
            <a:r>
              <a:rPr lang="en-US" sz="4200" b="1" dirty="0">
                <a:latin typeface="Arial" panose="020B0604020202020204" pitchFamily="34" charset="0"/>
                <a:cs typeface="Arial" panose="020B0604020202020204" pitchFamily="34" charset="0"/>
              </a:rPr>
              <a:t>Thank you!</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F945D414-530B-5D41-B5CC-801F01B4F0D9}"/>
              </a:ext>
            </a:extLst>
          </p:cNvPr>
          <p:cNvSpPr txBox="1">
            <a:spLocks noGrp="1"/>
          </p:cNvSpPr>
          <p:nvPr>
            <p:ph idx="1"/>
          </p:nvPr>
        </p:nvSpPr>
        <p:spPr>
          <a:xfrm>
            <a:off x="525463" y="3417888"/>
            <a:ext cx="4592637" cy="3520960"/>
          </a:xfrm>
          <a:prstGeom prst="rect">
            <a:avLst/>
          </a:prstGeom>
          <a:noFill/>
        </p:spPr>
        <p:txBody>
          <a:bodyPr wrap="square" rtlCol="0">
            <a:spAutoFit/>
          </a:bodyPr>
          <a:lstStyle/>
          <a:p>
            <a:pPr marL="0" indent="0" algn="ctr">
              <a:buNone/>
            </a:pPr>
            <a:r>
              <a:rPr lang="en-US" sz="2400" b="1" dirty="0">
                <a:solidFill>
                  <a:schemeClr val="tx1">
                    <a:lumMod val="85000"/>
                    <a:lumOff val="15000"/>
                  </a:schemeClr>
                </a:solidFill>
                <a:latin typeface="Arial" panose="020B0604020202020204" pitchFamily="34" charset="0"/>
                <a:cs typeface="Arial" panose="020B0604020202020204" pitchFamily="34" charset="0"/>
              </a:rPr>
              <a:t>Access the report online:</a:t>
            </a:r>
            <a:endParaRPr lang="en-US" sz="2400" dirty="0">
              <a:solidFill>
                <a:schemeClr val="tx1">
                  <a:lumMod val="85000"/>
                  <a:lumOff val="15000"/>
                </a:schemeClr>
              </a:solidFill>
              <a:latin typeface="Arial" panose="020B0604020202020204" pitchFamily="34" charset="0"/>
              <a:cs typeface="Arial" panose="020B0604020202020204" pitchFamily="34" charset="0"/>
            </a:endParaRPr>
          </a:p>
          <a:p>
            <a:pPr marL="0" indent="0" algn="ctr">
              <a:buNone/>
            </a:pPr>
            <a:r>
              <a:rPr lang="en-US" sz="2400" dirty="0">
                <a:solidFill>
                  <a:schemeClr val="tx1">
                    <a:lumMod val="85000"/>
                    <a:lumOff val="15000"/>
                  </a:schemeClr>
                </a:solidFill>
                <a:latin typeface="Arial" panose="020B0604020202020204" pitchFamily="34" charset="0"/>
                <a:cs typeface="Arial" panose="020B0604020202020204" pitchFamily="34" charset="0"/>
                <a:hlinkClick r:id="rId4"/>
              </a:rPr>
              <a:t>https://bit.ly/2YNpAfT</a:t>
            </a:r>
            <a:r>
              <a:rPr lang="en-US" sz="2400" dirty="0">
                <a:solidFill>
                  <a:schemeClr val="tx1">
                    <a:lumMod val="85000"/>
                    <a:lumOff val="15000"/>
                  </a:schemeClr>
                </a:solidFill>
                <a:latin typeface="Arial" panose="020B0604020202020204" pitchFamily="34" charset="0"/>
                <a:cs typeface="Arial" panose="020B0604020202020204" pitchFamily="34" charset="0"/>
              </a:rPr>
              <a:t> </a:t>
            </a:r>
          </a:p>
          <a:p>
            <a:pPr marL="0" indent="0" algn="ctr">
              <a:buNone/>
            </a:pPr>
            <a:r>
              <a:rPr lang="en-US" sz="2400" b="1" dirty="0">
                <a:solidFill>
                  <a:schemeClr val="tx1">
                    <a:lumMod val="85000"/>
                    <a:lumOff val="15000"/>
                  </a:schemeClr>
                </a:solidFill>
                <a:latin typeface="Arial" panose="020B0604020202020204" pitchFamily="34" charset="0"/>
                <a:cs typeface="Arial" panose="020B0604020202020204" pitchFamily="34" charset="0"/>
              </a:rPr>
              <a:t> </a:t>
            </a:r>
          </a:p>
          <a:p>
            <a:pPr marL="0" indent="0" algn="ctr">
              <a:buNone/>
            </a:pPr>
            <a:r>
              <a:rPr lang="en-US" sz="2400" b="1" dirty="0">
                <a:solidFill>
                  <a:schemeClr val="tx1">
                    <a:lumMod val="85000"/>
                    <a:lumOff val="15000"/>
                  </a:schemeClr>
                </a:solidFill>
                <a:latin typeface="Arial" panose="020B0604020202020204" pitchFamily="34" charset="0"/>
                <a:cs typeface="Arial" panose="020B0604020202020204" pitchFamily="34" charset="0"/>
              </a:rPr>
              <a:t>Contact us</a:t>
            </a:r>
          </a:p>
          <a:p>
            <a:pPr marL="0" indent="0" algn="ctr">
              <a:buNone/>
            </a:pPr>
            <a:r>
              <a:rPr lang="en-US" sz="2400" dirty="0">
                <a:latin typeface="Arial" panose="020B0604020202020204" pitchFamily="34" charset="0"/>
                <a:cs typeface="Arial" panose="020B0604020202020204" pitchFamily="34" charset="0"/>
                <a:hlinkClick r:id="rId5"/>
              </a:rPr>
              <a:t>info@climateadvocacylab.org</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6"/>
              </a:rPr>
              <a:t>holly@climatejusticealliance.org</a:t>
            </a:r>
            <a:endParaRPr lang="en-US" sz="2400" dirty="0">
              <a:latin typeface="Arial" panose="020B0604020202020204" pitchFamily="34" charset="0"/>
              <a:cs typeface="Arial" panose="020B0604020202020204" pitchFamily="34" charset="0"/>
            </a:endParaRPr>
          </a:p>
          <a:p>
            <a:pPr marL="0" indent="0" algn="ctr">
              <a:buNone/>
            </a:pPr>
            <a:endParaRPr lang="en-US" sz="2400" dirty="0">
              <a:latin typeface="Arial" panose="020B0604020202020204" pitchFamily="34" charset="0"/>
              <a:cs typeface="Arial" panose="020B0604020202020204" pitchFamily="34" charset="0"/>
            </a:endParaRPr>
          </a:p>
          <a:p>
            <a:pPr marL="0" indent="0" algn="ctr">
              <a:buNone/>
            </a:pPr>
            <a:endParaRPr lang="en-US" sz="2400" dirty="0">
              <a:latin typeface="Arial" panose="020B0604020202020204" pitchFamily="34" charset="0"/>
              <a:cs typeface="Arial" panose="020B0604020202020204" pitchFamily="34" charset="0"/>
            </a:endParaRPr>
          </a:p>
        </p:txBody>
      </p:sp>
      <p:pic>
        <p:nvPicPr>
          <p:cNvPr id="14" name="Picture 13" descr="A picture containing food, drawing, plate&#10;&#10;Description automatically generated">
            <a:extLst>
              <a:ext uri="{FF2B5EF4-FFF2-40B4-BE49-F238E27FC236}">
                <a16:creationId xmlns:a16="http://schemas.microsoft.com/office/drawing/2014/main" id="{C06B5407-78D8-DF40-A83A-763DABF15E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3186" y="6408470"/>
            <a:ext cx="1259114" cy="417436"/>
          </a:xfrm>
          <a:prstGeom prst="rect">
            <a:avLst/>
          </a:prstGeom>
        </p:spPr>
      </p:pic>
      <p:pic>
        <p:nvPicPr>
          <p:cNvPr id="15" name="Picture 14">
            <a:extLst>
              <a:ext uri="{FF2B5EF4-FFF2-40B4-BE49-F238E27FC236}">
                <a16:creationId xmlns:a16="http://schemas.microsoft.com/office/drawing/2014/main" id="{251133D9-4D0C-AA42-8D8F-7186E3B242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1627" y="6364289"/>
            <a:ext cx="1332286" cy="493701"/>
          </a:xfrm>
          <a:prstGeom prst="rect">
            <a:avLst/>
          </a:prstGeom>
        </p:spPr>
      </p:pic>
      <p:sp>
        <p:nvSpPr>
          <p:cNvPr id="16" name="TextBox 15">
            <a:extLst>
              <a:ext uri="{FF2B5EF4-FFF2-40B4-BE49-F238E27FC236}">
                <a16:creationId xmlns:a16="http://schemas.microsoft.com/office/drawing/2014/main" id="{C2A3EB9A-B85F-CE4B-825A-3A08F16A89FE}"/>
              </a:ext>
            </a:extLst>
          </p:cNvPr>
          <p:cNvSpPr txBox="1"/>
          <p:nvPr/>
        </p:nvSpPr>
        <p:spPr>
          <a:xfrm>
            <a:off x="6549528" y="6548907"/>
            <a:ext cx="5642472" cy="276999"/>
          </a:xfrm>
          <a:prstGeom prst="rect">
            <a:avLst/>
          </a:prstGeom>
          <a:noFill/>
        </p:spPr>
        <p:txBody>
          <a:bodyPr wrap="square" rtlCol="0">
            <a:spAutoFit/>
          </a:bodyPr>
          <a:lstStyle/>
          <a:p>
            <a:pPr algn="r" fontAlgn="base"/>
            <a:r>
              <a:rPr lang="en-US" sz="1200" i="1" dirty="0">
                <a:solidFill>
                  <a:schemeClr val="bg1"/>
                </a:solidFill>
              </a:rPr>
              <a:t>Image: </a:t>
            </a:r>
            <a:r>
              <a:rPr lang="en-US" sz="1200" i="1" dirty="0" err="1">
                <a:solidFill>
                  <a:schemeClr val="bg1"/>
                </a:solidFill>
              </a:rPr>
              <a:t>Organización</a:t>
            </a:r>
            <a:r>
              <a:rPr lang="en-US" sz="1200" i="1" dirty="0">
                <a:solidFill>
                  <a:schemeClr val="bg1"/>
                </a:solidFill>
              </a:rPr>
              <a:t> </a:t>
            </a:r>
            <a:r>
              <a:rPr lang="en-US" sz="1200" i="1" dirty="0" err="1">
                <a:solidFill>
                  <a:schemeClr val="bg1"/>
                </a:solidFill>
              </a:rPr>
              <a:t>Boricuá</a:t>
            </a:r>
            <a:r>
              <a:rPr lang="en-US" sz="1200" i="1" dirty="0">
                <a:solidFill>
                  <a:schemeClr val="bg1"/>
                </a:solidFill>
              </a:rPr>
              <a:t> members sowing fields in a community farm.</a:t>
            </a:r>
            <a:endParaRPr lang="en-US" sz="1200" dirty="0">
              <a:solidFill>
                <a:schemeClr val="bg1"/>
              </a:solidFill>
            </a:endParaRPr>
          </a:p>
        </p:txBody>
      </p:sp>
    </p:spTree>
    <p:extLst>
      <p:ext uri="{BB962C8B-B14F-4D97-AF65-F5344CB8AC3E}">
        <p14:creationId xmlns:p14="http://schemas.microsoft.com/office/powerpoint/2010/main" val="3653136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ctrTitle"/>
          </p:nvPr>
        </p:nvSpPr>
        <p:spPr>
          <a:xfrm>
            <a:off x="2336919" y="992767"/>
            <a:ext cx="7518176" cy="2736794"/>
          </a:xfrm>
          <a:prstGeom prst="rect">
            <a:avLst/>
          </a:prstGeom>
        </p:spPr>
        <p:txBody>
          <a:bodyPr spcFirstLastPara="1" wrap="square" lIns="80669" tIns="80669" rIns="80669" bIns="80669" anchor="b" anchorCtr="0">
            <a:noAutofit/>
          </a:bodyPr>
          <a:lstStyle/>
          <a:p>
            <a:endParaRPr/>
          </a:p>
        </p:txBody>
      </p:sp>
      <p:sp>
        <p:nvSpPr>
          <p:cNvPr id="73" name="Google Shape;73;p15"/>
          <p:cNvSpPr txBox="1">
            <a:spLocks noGrp="1"/>
          </p:cNvSpPr>
          <p:nvPr>
            <p:ph type="subTitle" idx="1"/>
          </p:nvPr>
        </p:nvSpPr>
        <p:spPr>
          <a:xfrm>
            <a:off x="2336912" y="3778833"/>
            <a:ext cx="7518176" cy="1056706"/>
          </a:xfrm>
          <a:prstGeom prst="rect">
            <a:avLst/>
          </a:prstGeom>
        </p:spPr>
        <p:txBody>
          <a:bodyPr spcFirstLastPara="1" wrap="square" lIns="80669" tIns="80669" rIns="80669" bIns="80669" anchor="t" anchorCtr="0">
            <a:noAutofit/>
          </a:bodyPr>
          <a:lstStyle/>
          <a:p>
            <a:pPr marL="0" indent="0"/>
            <a:endParaRPr/>
          </a:p>
        </p:txBody>
      </p:sp>
      <p:pic>
        <p:nvPicPr>
          <p:cNvPr id="74" name="Google Shape;74;p15"/>
          <p:cNvPicPr preferRelativeResize="0"/>
          <p:nvPr/>
        </p:nvPicPr>
        <p:blipFill>
          <a:blip r:embed="rId3">
            <a:alphaModFix/>
          </a:blip>
          <a:stretch>
            <a:fillRect/>
          </a:stretch>
        </p:blipFill>
        <p:spPr>
          <a:xfrm>
            <a:off x="2153250" y="507696"/>
            <a:ext cx="7885500" cy="5842610"/>
          </a:xfrm>
          <a:prstGeom prst="rect">
            <a:avLst/>
          </a:prstGeom>
          <a:noFill/>
          <a:ln>
            <a:noFill/>
          </a:ln>
        </p:spPr>
      </p:pic>
      <p:sp>
        <p:nvSpPr>
          <p:cNvPr id="75" name="Google Shape;75;p15"/>
          <p:cNvSpPr/>
          <p:nvPr/>
        </p:nvSpPr>
        <p:spPr>
          <a:xfrm rot="10280932">
            <a:off x="3441998" y="3532329"/>
            <a:ext cx="1626059" cy="230313"/>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80669" tIns="80669" rIns="80669" bIns="80669" anchor="ctr" anchorCtr="0">
            <a:noAutofit/>
          </a:bodyPr>
          <a:lstStyle/>
          <a:p>
            <a:pPr defTabSz="806867">
              <a:buClr>
                <a:srgbClr val="000000"/>
              </a:buClr>
            </a:pPr>
            <a:endParaRPr sz="1235" kern="0">
              <a:solidFill>
                <a:srgbClr val="000000"/>
              </a:solidFill>
              <a:highlight>
                <a:srgbClr val="000000"/>
              </a:highlight>
              <a:latin typeface="Arial"/>
              <a:cs typeface="Arial"/>
              <a:sym typeface="Arial"/>
            </a:endParaRPr>
          </a:p>
        </p:txBody>
      </p:sp>
      <p:pic>
        <p:nvPicPr>
          <p:cNvPr id="76" name="Google Shape;76;p1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856625" y="992757"/>
            <a:ext cx="2850215" cy="2967750"/>
          </a:xfrm>
          <a:prstGeom prst="rect">
            <a:avLst/>
          </a:prstGeom>
          <a:noFill/>
          <a:ln w="28575" cap="flat" cmpd="sng">
            <a:solidFill>
              <a:schemeClr val="dk2"/>
            </a:solidFill>
            <a:prstDash val="solid"/>
            <a:round/>
            <a:headEnd type="none" w="sm" len="sm"/>
            <a:tailEnd type="none" w="sm" len="sm"/>
          </a:ln>
        </p:spPr>
      </p:pic>
      <p:sp>
        <p:nvSpPr>
          <p:cNvPr id="77" name="Google Shape;77;p15"/>
          <p:cNvSpPr txBox="1"/>
          <p:nvPr/>
        </p:nvSpPr>
        <p:spPr>
          <a:xfrm>
            <a:off x="3521779" y="6235544"/>
            <a:ext cx="5519912" cy="395471"/>
          </a:xfrm>
          <a:prstGeom prst="rect">
            <a:avLst/>
          </a:prstGeom>
          <a:noFill/>
          <a:ln>
            <a:noFill/>
          </a:ln>
        </p:spPr>
        <p:txBody>
          <a:bodyPr spcFirstLastPara="1" wrap="square" lIns="80669" tIns="80669" rIns="80669" bIns="80669" anchor="t" anchorCtr="0">
            <a:noAutofit/>
          </a:bodyPr>
          <a:lstStyle/>
          <a:p>
            <a:pPr defTabSz="806867">
              <a:buClr>
                <a:srgbClr val="000000"/>
              </a:buClr>
            </a:pPr>
            <a:r>
              <a:rPr lang="en" sz="4236" kern="0">
                <a:solidFill>
                  <a:srgbClr val="000000"/>
                </a:solidFill>
                <a:latin typeface="Impact"/>
                <a:ea typeface="Impact"/>
                <a:cs typeface="Impact"/>
                <a:sym typeface="Impact"/>
              </a:rPr>
              <a:t>HURRICANE IRMA - CUBA</a:t>
            </a:r>
            <a:endParaRPr sz="4236" kern="0">
              <a:solidFill>
                <a:srgbClr val="000000"/>
              </a:solidFill>
              <a:latin typeface="Impact"/>
              <a:ea typeface="Impact"/>
              <a:cs typeface="Impact"/>
              <a:sym typeface="Impact"/>
            </a:endParaRPr>
          </a:p>
        </p:txBody>
      </p:sp>
      <p:sp>
        <p:nvSpPr>
          <p:cNvPr id="78" name="Google Shape;78;p15"/>
          <p:cNvSpPr txBox="1"/>
          <p:nvPr/>
        </p:nvSpPr>
        <p:spPr>
          <a:xfrm>
            <a:off x="3267618" y="0"/>
            <a:ext cx="5656765" cy="472235"/>
          </a:xfrm>
          <a:prstGeom prst="rect">
            <a:avLst/>
          </a:prstGeom>
          <a:noFill/>
          <a:ln>
            <a:noFill/>
          </a:ln>
        </p:spPr>
        <p:txBody>
          <a:bodyPr spcFirstLastPara="1" wrap="square" lIns="80669" tIns="80669" rIns="80669" bIns="80669" anchor="t" anchorCtr="0">
            <a:noAutofit/>
          </a:bodyPr>
          <a:lstStyle/>
          <a:p>
            <a:pPr algn="ctr" defTabSz="806867">
              <a:buClr>
                <a:srgbClr val="000000"/>
              </a:buClr>
            </a:pPr>
            <a:r>
              <a:rPr lang="en" sz="3177" kern="0">
                <a:solidFill>
                  <a:srgbClr val="000000"/>
                </a:solidFill>
                <a:latin typeface="Impact"/>
                <a:ea typeface="Impact"/>
                <a:cs typeface="Impact"/>
                <a:sym typeface="Impact"/>
              </a:rPr>
              <a:t>SEPTEMBER 8-9, 2017</a:t>
            </a:r>
            <a:endParaRPr sz="3177" kern="0">
              <a:solidFill>
                <a:srgbClr val="000000"/>
              </a:solidFill>
              <a:latin typeface="Impact"/>
              <a:ea typeface="Impact"/>
              <a:cs typeface="Impact"/>
              <a:sym typeface="Impact"/>
            </a:endParaRPr>
          </a:p>
        </p:txBody>
      </p:sp>
    </p:spTree>
    <p:extLst>
      <p:ext uri="{BB962C8B-B14F-4D97-AF65-F5344CB8AC3E}">
        <p14:creationId xmlns:p14="http://schemas.microsoft.com/office/powerpoint/2010/main" val="2451465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800096" y="924970"/>
            <a:ext cx="4591808" cy="5008061"/>
          </a:xfrm>
          <a:prstGeom prst="rect">
            <a:avLst/>
          </a:prstGeom>
          <a:noFill/>
          <a:ln>
            <a:noFill/>
          </a:ln>
        </p:spPr>
      </p:pic>
      <p:sp>
        <p:nvSpPr>
          <p:cNvPr id="84" name="Google Shape;84;p16"/>
          <p:cNvSpPr txBox="1"/>
          <p:nvPr/>
        </p:nvSpPr>
        <p:spPr>
          <a:xfrm>
            <a:off x="2336912" y="6005647"/>
            <a:ext cx="7518176" cy="852353"/>
          </a:xfrm>
          <a:prstGeom prst="rect">
            <a:avLst/>
          </a:prstGeom>
          <a:noFill/>
          <a:ln>
            <a:noFill/>
          </a:ln>
        </p:spPr>
        <p:txBody>
          <a:bodyPr spcFirstLastPara="1" wrap="square" lIns="80669" tIns="80669" rIns="80669" bIns="80669" anchor="t" anchorCtr="0">
            <a:noAutofit/>
          </a:bodyPr>
          <a:lstStyle/>
          <a:p>
            <a:pPr algn="ctr" defTabSz="806867">
              <a:buClr>
                <a:srgbClr val="000000"/>
              </a:buClr>
            </a:pPr>
            <a:r>
              <a:rPr lang="en" sz="4236" kern="0">
                <a:solidFill>
                  <a:srgbClr val="000000"/>
                </a:solidFill>
                <a:latin typeface="Impact"/>
                <a:ea typeface="Impact"/>
                <a:cs typeface="Impact"/>
                <a:sym typeface="Impact"/>
              </a:rPr>
              <a:t>HURRICANE MARIA - PUERTO RICO</a:t>
            </a:r>
            <a:endParaRPr sz="4236" kern="0">
              <a:solidFill>
                <a:srgbClr val="000000"/>
              </a:solidFill>
              <a:latin typeface="Impact"/>
              <a:ea typeface="Impact"/>
              <a:cs typeface="Impact"/>
              <a:sym typeface="Impact"/>
            </a:endParaRPr>
          </a:p>
        </p:txBody>
      </p:sp>
      <p:sp>
        <p:nvSpPr>
          <p:cNvPr id="85" name="Google Shape;85;p16"/>
          <p:cNvSpPr txBox="1"/>
          <p:nvPr/>
        </p:nvSpPr>
        <p:spPr>
          <a:xfrm>
            <a:off x="3969353" y="137912"/>
            <a:ext cx="4253294" cy="319235"/>
          </a:xfrm>
          <a:prstGeom prst="rect">
            <a:avLst/>
          </a:prstGeom>
          <a:noFill/>
          <a:ln>
            <a:noFill/>
          </a:ln>
        </p:spPr>
        <p:txBody>
          <a:bodyPr spcFirstLastPara="1" wrap="square" lIns="80669" tIns="80669" rIns="80669" bIns="80669" anchor="t" anchorCtr="0">
            <a:noAutofit/>
          </a:bodyPr>
          <a:lstStyle/>
          <a:p>
            <a:pPr algn="ctr" defTabSz="806867">
              <a:buClr>
                <a:srgbClr val="000000"/>
              </a:buClr>
            </a:pPr>
            <a:r>
              <a:rPr lang="en" sz="3177" kern="0">
                <a:solidFill>
                  <a:srgbClr val="000000"/>
                </a:solidFill>
                <a:latin typeface="Impact"/>
                <a:ea typeface="Impact"/>
                <a:cs typeface="Impact"/>
                <a:sym typeface="Impact"/>
              </a:rPr>
              <a:t>SEPTEMBER 20,  2017</a:t>
            </a:r>
            <a:endParaRPr sz="3177" kern="0">
              <a:solidFill>
                <a:srgbClr val="000000"/>
              </a:solidFill>
              <a:latin typeface="Impact"/>
              <a:ea typeface="Impact"/>
              <a:cs typeface="Impact"/>
              <a:sym typeface="Impact"/>
            </a:endParaRPr>
          </a:p>
        </p:txBody>
      </p:sp>
    </p:spTree>
    <p:extLst>
      <p:ext uri="{BB962C8B-B14F-4D97-AF65-F5344CB8AC3E}">
        <p14:creationId xmlns:p14="http://schemas.microsoft.com/office/powerpoint/2010/main" val="3423300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2336912" y="593367"/>
            <a:ext cx="7518176" cy="763676"/>
          </a:xfrm>
          <a:prstGeom prst="rect">
            <a:avLst/>
          </a:prstGeom>
        </p:spPr>
        <p:txBody>
          <a:bodyPr spcFirstLastPara="1" wrap="square" lIns="80669" tIns="80669" rIns="80669" bIns="80669" anchor="t" anchorCtr="0">
            <a:noAutofit/>
          </a:bodyPr>
          <a:lstStyle/>
          <a:p>
            <a:endParaRPr/>
          </a:p>
        </p:txBody>
      </p:sp>
      <p:sp>
        <p:nvSpPr>
          <p:cNvPr id="91" name="Google Shape;91;p17"/>
          <p:cNvSpPr txBox="1">
            <a:spLocks noGrp="1"/>
          </p:cNvSpPr>
          <p:nvPr>
            <p:ph type="body" idx="1"/>
          </p:nvPr>
        </p:nvSpPr>
        <p:spPr>
          <a:xfrm>
            <a:off x="2336912" y="1536633"/>
            <a:ext cx="7518176" cy="4555324"/>
          </a:xfrm>
          <a:prstGeom prst="rect">
            <a:avLst/>
          </a:prstGeom>
        </p:spPr>
        <p:txBody>
          <a:bodyPr spcFirstLastPara="1" wrap="square" lIns="80669" tIns="80669" rIns="80669" bIns="80669" anchor="t" anchorCtr="0">
            <a:noAutofit/>
          </a:bodyPr>
          <a:lstStyle/>
          <a:p>
            <a:pPr marL="0" indent="0">
              <a:spcAft>
                <a:spcPts val="1412"/>
              </a:spcAft>
              <a:buNone/>
            </a:pPr>
            <a:endParaRPr/>
          </a:p>
        </p:txBody>
      </p:sp>
      <p:pic>
        <p:nvPicPr>
          <p:cNvPr id="92" name="Google Shape;92;p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50791" y="1"/>
            <a:ext cx="7890425" cy="6857999"/>
          </a:xfrm>
          <a:prstGeom prst="rect">
            <a:avLst/>
          </a:prstGeom>
          <a:noFill/>
          <a:ln>
            <a:noFill/>
          </a:ln>
        </p:spPr>
      </p:pic>
    </p:spTree>
    <p:extLst>
      <p:ext uri="{BB962C8B-B14F-4D97-AF65-F5344CB8AC3E}">
        <p14:creationId xmlns:p14="http://schemas.microsoft.com/office/powerpoint/2010/main" val="2068364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Custom 26">
      <a:dk1>
        <a:sysClr val="windowText" lastClr="000000"/>
      </a:dk1>
      <a:lt1>
        <a:sysClr val="window" lastClr="FFFFFF"/>
      </a:lt1>
      <a:dk2>
        <a:srgbClr val="44546A"/>
      </a:dk2>
      <a:lt2>
        <a:srgbClr val="E7E6E6"/>
      </a:lt2>
      <a:accent1>
        <a:srgbClr val="D5643B"/>
      </a:accent1>
      <a:accent2>
        <a:srgbClr val="48AF9C"/>
      </a:accent2>
      <a:accent3>
        <a:srgbClr val="3D3126"/>
      </a:accent3>
      <a:accent4>
        <a:srgbClr val="FFC000"/>
      </a:accent4>
      <a:accent5>
        <a:srgbClr val="0563C1"/>
      </a:accent5>
      <a:accent6>
        <a:srgbClr val="70AD47"/>
      </a:accent6>
      <a:hlink>
        <a:srgbClr val="0563C1"/>
      </a:hlink>
      <a:folHlink>
        <a:srgbClr val="954F72"/>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EC53D1A0E01342993D705AD2212818" ma:contentTypeVersion="12" ma:contentTypeDescription="Create a new document." ma:contentTypeScope="" ma:versionID="810e13e8c5a755d814d027833feb45ae">
  <xsd:schema xmlns:xsd="http://www.w3.org/2001/XMLSchema" xmlns:xs="http://www.w3.org/2001/XMLSchema" xmlns:p="http://schemas.microsoft.com/office/2006/metadata/properties" xmlns:ns2="c6c21c5f-a56f-41fb-92c2-291a71fa5b0b" xmlns:ns3="f3ae4642-1ee8-48f0-8f4a-14ea6422c1a4" targetNamespace="http://schemas.microsoft.com/office/2006/metadata/properties" ma:root="true" ma:fieldsID="c72dc9009a8ad398332700f49dec04f1" ns2:_="" ns3:_="">
    <xsd:import namespace="c6c21c5f-a56f-41fb-92c2-291a71fa5b0b"/>
    <xsd:import namespace="f3ae4642-1ee8-48f0-8f4a-14ea6422c1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c21c5f-a56f-41fb-92c2-291a71fa5b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ae4642-1ee8-48f0-8f4a-14ea6422c1a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7AEFE0-585A-44D1-B814-7D4A6E8AD947}">
  <ds:schemaRefs>
    <ds:schemaRef ds:uri="http://schemas.microsoft.com/sharepoint/v3/contenttype/forms"/>
  </ds:schemaRefs>
</ds:datastoreItem>
</file>

<file path=customXml/itemProps2.xml><?xml version="1.0" encoding="utf-8"?>
<ds:datastoreItem xmlns:ds="http://schemas.openxmlformats.org/officeDocument/2006/customXml" ds:itemID="{F1C6D22D-8953-44CD-9C88-3BD3DA038A3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02D96FE-A1E3-4A10-971E-DDF34EB40F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c21c5f-a56f-41fb-92c2-291a71fa5b0b"/>
    <ds:schemaRef ds:uri="f3ae4642-1ee8-48f0-8f4a-14ea6422c1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TotalTime>
  <Words>2266</Words>
  <Application>Microsoft Macintosh PowerPoint</Application>
  <PresentationFormat>Widescreen</PresentationFormat>
  <Paragraphs>249</Paragraphs>
  <Slides>62</Slides>
  <Notes>60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62</vt:i4>
      </vt:variant>
    </vt:vector>
  </HeadingPairs>
  <TitlesOfParts>
    <vt:vector size="75" baseType="lpstr">
      <vt:lpstr>Arial</vt:lpstr>
      <vt:lpstr>Avenir Book</vt:lpstr>
      <vt:lpstr>Bad Script</vt:lpstr>
      <vt:lpstr>Calibri</vt:lpstr>
      <vt:lpstr>Calibri Light</vt:lpstr>
      <vt:lpstr>Helvetica Neue Regular</vt:lpstr>
      <vt:lpstr>Impact</vt:lpstr>
      <vt:lpstr>Noto Sans Symbols</vt:lpstr>
      <vt:lpstr>Roboto</vt:lpstr>
      <vt:lpstr>Office Theme</vt:lpstr>
      <vt:lpstr>6_Office Theme</vt:lpstr>
      <vt:lpstr>1_Office Theme</vt:lpstr>
      <vt:lpstr>Simple Light</vt:lpstr>
      <vt:lpstr>Our Power Puerto Rico</vt:lpstr>
      <vt:lpstr>Trailmap</vt:lpstr>
      <vt:lpstr>   The Climate Advocacy Lab</vt:lpstr>
      <vt:lpstr>PowerPoint Presentation</vt:lpstr>
      <vt:lpstr>PowerPoint Presentation</vt:lpstr>
      <vt:lpstr>PowerPoint Presentation</vt:lpstr>
      <vt:lpstr>PowerPoint Presentation</vt:lpstr>
      <vt:lpstr>PowerPoint Presentation</vt:lpstr>
      <vt:lpstr>PowerPoint Presentation</vt:lpstr>
      <vt:lpstr>       Community-accountable artists are often trusted in their neighborhoods, and naturally provide their time, space, energies, talents, and connections in moments of disaster. Even beyond the role of ART itself in a moment of disaster to heal and unify, other “tangible” disaster response and recovery assets exist, for example where cultural centers can act as disaster response centers and supply distribution points. </vt:lpstr>
      <vt:lpstr>PowerPoint Presentation</vt:lpstr>
      <vt:lpstr>PowerPoint Presentation</vt:lpstr>
      <vt:lpstr>PowerPoint Presentation</vt:lpstr>
      <vt:lpstr>Context and History: Puerto Rico</vt:lpstr>
      <vt:lpstr>PowerPoint Presentation</vt:lpstr>
      <vt:lpstr>Importation of food to Puerto Rico </vt:lpstr>
      <vt:lpstr>Local consumption of food based on place of origin </vt:lpstr>
      <vt:lpstr>GMO Local Context</vt:lpstr>
      <vt:lpstr>Food Sovereignty</vt:lpstr>
      <vt:lpstr>Agroecology</vt:lpstr>
      <vt:lpstr>Hurricane María</vt:lpstr>
      <vt:lpstr>Context</vt:lpstr>
      <vt:lpstr>Brigades: Heart of the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 Dirt Farm Collective (BDFC)</vt:lpstr>
      <vt:lpstr>Solidarity Brigades As Meaningful Work</vt:lpstr>
      <vt:lpstr>Farmer-to-Farmer Solidarity</vt:lpstr>
      <vt:lpstr>Geopolitical Exchanges</vt:lpstr>
      <vt:lpstr>Reflection. Dialogue. Ceremony.</vt:lpstr>
      <vt:lpstr>Toward Food Sovereignty via Agroecological Solidarity Brigade Pedagogy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Power Puerto Rico</dc:title>
  <dc:creator>Lucia Oliva Hennelly</dc:creator>
  <cp:lastModifiedBy>Lucia Oliva Hennelly</cp:lastModifiedBy>
  <cp:revision>2</cp:revision>
  <cp:lastPrinted>2019-12-16T19:47:52Z</cp:lastPrinted>
  <dcterms:created xsi:type="dcterms:W3CDTF">2019-12-11T18:58:47Z</dcterms:created>
  <dcterms:modified xsi:type="dcterms:W3CDTF">2019-12-16T19:50:01Z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0x0101005AEC53D1A0E01342993D705AD2212818</vt:lpwstr>
  </property>
</Properties>
</file>